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 id="2147483693" r:id="rId6"/>
  </p:sldMasterIdLst>
  <p:notesMasterIdLst>
    <p:notesMasterId r:id="rId32"/>
  </p:notesMasterIdLst>
  <p:handoutMasterIdLst>
    <p:handoutMasterId r:id="rId33"/>
  </p:handoutMasterIdLst>
  <p:sldIdLst>
    <p:sldId id="339" r:id="rId7"/>
    <p:sldId id="426" r:id="rId8"/>
    <p:sldId id="425" r:id="rId9"/>
    <p:sldId id="437" r:id="rId10"/>
    <p:sldId id="438" r:id="rId11"/>
    <p:sldId id="439" r:id="rId12"/>
    <p:sldId id="440" r:id="rId13"/>
    <p:sldId id="427" r:id="rId14"/>
    <p:sldId id="447" r:id="rId15"/>
    <p:sldId id="428" r:id="rId16"/>
    <p:sldId id="429" r:id="rId17"/>
    <p:sldId id="430" r:id="rId18"/>
    <p:sldId id="431" r:id="rId19"/>
    <p:sldId id="432" r:id="rId20"/>
    <p:sldId id="433" r:id="rId21"/>
    <p:sldId id="441" r:id="rId22"/>
    <p:sldId id="442" r:id="rId23"/>
    <p:sldId id="443" r:id="rId24"/>
    <p:sldId id="434" r:id="rId25"/>
    <p:sldId id="444" r:id="rId26"/>
    <p:sldId id="435" r:id="rId27"/>
    <p:sldId id="436" r:id="rId28"/>
    <p:sldId id="446" r:id="rId29"/>
    <p:sldId id="445" r:id="rId30"/>
    <p:sldId id="424" r:id="rId31"/>
  </p:sldIdLst>
  <p:sldSz cx="13011150" cy="9756775"/>
  <p:notesSz cx="6858000" cy="9296400"/>
  <p:custDataLst>
    <p:tags r:id="rId34"/>
  </p:custDataLst>
  <p:defaultTextStyle>
    <a:defPPr>
      <a:defRPr lang="en-US"/>
    </a:defPPr>
    <a:lvl1pPr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9252" indent="-192077"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300091" indent="-385741"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50929" indent="-579405"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600178" indent="-771482"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5872" algn="l" defTabSz="914348" rtl="0" eaLnBrk="1" latinLnBrk="0" hangingPunct="1">
      <a:defRPr sz="2600" kern="1200">
        <a:solidFill>
          <a:schemeClr val="tx1"/>
        </a:solidFill>
        <a:latin typeface="Arial" pitchFamily="34" charset="0"/>
        <a:ea typeface="ヒラギノ角ゴ Pro W3"/>
        <a:cs typeface="ヒラギノ角ゴ Pro W3"/>
      </a:defRPr>
    </a:lvl6pPr>
    <a:lvl7pPr marL="2743046" algn="l" defTabSz="914348" rtl="0" eaLnBrk="1" latinLnBrk="0" hangingPunct="1">
      <a:defRPr sz="2600" kern="1200">
        <a:solidFill>
          <a:schemeClr val="tx1"/>
        </a:solidFill>
        <a:latin typeface="Arial" pitchFamily="34" charset="0"/>
        <a:ea typeface="ヒラギノ角ゴ Pro W3"/>
        <a:cs typeface="ヒラギノ角ゴ Pro W3"/>
      </a:defRPr>
    </a:lvl7pPr>
    <a:lvl8pPr marL="3200220" algn="l" defTabSz="914348" rtl="0" eaLnBrk="1" latinLnBrk="0" hangingPunct="1">
      <a:defRPr sz="2600" kern="1200">
        <a:solidFill>
          <a:schemeClr val="tx1"/>
        </a:solidFill>
        <a:latin typeface="Arial" pitchFamily="34" charset="0"/>
        <a:ea typeface="ヒラギノ角ゴ Pro W3"/>
        <a:cs typeface="ヒラギノ角ゴ Pro W3"/>
      </a:defRPr>
    </a:lvl8pPr>
    <a:lvl9pPr marL="3657394" algn="l" defTabSz="914348"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scaleToFitPaper="1" frameSlides="1"/>
  <p:clrMru>
    <a:srgbClr val="EE5500"/>
    <a:srgbClr val="FFFFFF"/>
    <a:srgbClr val="737373"/>
    <a:srgbClr val="EE0066"/>
    <a:srgbClr val="118888"/>
    <a:srgbClr val="77BB11"/>
    <a:srgbClr val="004282"/>
    <a:srgbClr val="7F7F7F"/>
    <a:srgbClr val="FFAA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81893" autoAdjust="0"/>
  </p:normalViewPr>
  <p:slideViewPr>
    <p:cSldViewPr>
      <p:cViewPr>
        <p:scale>
          <a:sx n="60" d="100"/>
          <a:sy n="60" d="100"/>
        </p:scale>
        <p:origin x="-1716" y="-222"/>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2928"/>
        <p:guide pos="216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368" y="0"/>
            <a:ext cx="2972555" cy="464765"/>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8/3/2011</a:t>
            </a:fld>
            <a:endParaRPr lang="en-US" dirty="0"/>
          </a:p>
        </p:txBody>
      </p:sp>
      <p:sp>
        <p:nvSpPr>
          <p:cNvPr id="4" name="Footer Placeholder 3"/>
          <p:cNvSpPr>
            <a:spLocks noGrp="1"/>
          </p:cNvSpPr>
          <p:nvPr>
            <p:ph type="ftr" sz="quarter" idx="2"/>
          </p:nvPr>
        </p:nvSpPr>
        <p:spPr>
          <a:xfrm>
            <a:off x="0" y="8829428"/>
            <a:ext cx="2971477" cy="465869"/>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368" y="8829428"/>
            <a:ext cx="2972555" cy="465869"/>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dirty="0"/>
          </a:p>
        </p:txBody>
      </p:sp>
    </p:spTree>
    <p:extLst>
      <p:ext uri="{BB962C8B-B14F-4D97-AF65-F5344CB8AC3E}">
        <p14:creationId xmlns:p14="http://schemas.microsoft.com/office/powerpoint/2010/main" val="376701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368" y="0"/>
            <a:ext cx="2972555" cy="464765"/>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8/3/2011</a:t>
            </a:fld>
            <a:endParaRPr lang="en-US" dirty="0"/>
          </a:p>
        </p:txBody>
      </p:sp>
      <p:sp>
        <p:nvSpPr>
          <p:cNvPr id="4" name="Slide Image Placeholder 3"/>
          <p:cNvSpPr>
            <a:spLocks noGrp="1" noRot="1" noChangeAspect="1"/>
          </p:cNvSpPr>
          <p:nvPr>
            <p:ph type="sldImg" idx="2"/>
          </p:nvPr>
        </p:nvSpPr>
        <p:spPr>
          <a:xfrm>
            <a:off x="1685925" y="774700"/>
            <a:ext cx="3486150" cy="2614613"/>
          </a:xfrm>
          <a:prstGeom prst="rect">
            <a:avLst/>
          </a:prstGeom>
          <a:noFill/>
          <a:ln w="12700">
            <a:solidFill>
              <a:prstClr val="black"/>
            </a:solidFill>
          </a:ln>
        </p:spPr>
        <p:txBody>
          <a:bodyPr vert="horz" lIns="95662" tIns="47831" rIns="95662" bIns="47831" rtlCol="0" anchor="ctr"/>
          <a:lstStyle/>
          <a:p>
            <a:pPr lvl="0"/>
            <a:endParaRPr lang="en-US" noProof="0" dirty="0"/>
          </a:p>
        </p:txBody>
      </p:sp>
      <p:sp>
        <p:nvSpPr>
          <p:cNvPr id="5" name="Notes Placeholder 4"/>
          <p:cNvSpPr>
            <a:spLocks noGrp="1"/>
          </p:cNvSpPr>
          <p:nvPr>
            <p:ph type="body" sz="quarter" idx="3"/>
          </p:nvPr>
        </p:nvSpPr>
        <p:spPr>
          <a:xfrm>
            <a:off x="685477" y="3718119"/>
            <a:ext cx="5487047" cy="4880582"/>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29428"/>
            <a:ext cx="2971477" cy="465869"/>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368" y="8829428"/>
            <a:ext cx="2972555" cy="465869"/>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dirty="0"/>
          </a:p>
        </p:txBody>
      </p:sp>
    </p:spTree>
    <p:extLst>
      <p:ext uri="{BB962C8B-B14F-4D97-AF65-F5344CB8AC3E}">
        <p14:creationId xmlns:p14="http://schemas.microsoft.com/office/powerpoint/2010/main" val="2651238526"/>
      </p:ext>
    </p:extLst>
  </p:cSld>
  <p:clrMap bg1="lt1" tx1="dk1" bg2="lt2" tx2="dk2" accent1="accent1" accent2="accent2" accent3="accent3" accent4="accent4" accent5="accent5" accent6="accent6" hlink="hlink" folHlink="folHlink"/>
  <p:notesStyle>
    <a:lvl1pPr algn="l" defTabSz="1300091" rtl="0" fontAlgn="base">
      <a:spcBef>
        <a:spcPct val="30000"/>
      </a:spcBef>
      <a:spcAft>
        <a:spcPct val="0"/>
      </a:spcAft>
      <a:defRPr sz="1400" kern="1200">
        <a:solidFill>
          <a:schemeClr val="tx1"/>
        </a:solidFill>
        <a:latin typeface="+mn-lt"/>
        <a:ea typeface="+mn-ea"/>
        <a:cs typeface="+mn-cs"/>
      </a:defRPr>
    </a:lvl1pPr>
    <a:lvl2pPr marL="273035" algn="l" defTabSz="1300091" rtl="0" fontAlgn="base">
      <a:spcBef>
        <a:spcPct val="30000"/>
      </a:spcBef>
      <a:spcAft>
        <a:spcPct val="0"/>
      </a:spcAft>
      <a:defRPr sz="1400" kern="1200">
        <a:solidFill>
          <a:schemeClr val="tx1"/>
        </a:solidFill>
        <a:latin typeface="+mn-lt"/>
        <a:ea typeface="+mn-ea"/>
        <a:cs typeface="+mn-cs"/>
      </a:defRPr>
    </a:lvl2pPr>
    <a:lvl3pPr marL="547657" algn="l" defTabSz="1300091" rtl="0" fontAlgn="base">
      <a:spcBef>
        <a:spcPct val="30000"/>
      </a:spcBef>
      <a:spcAft>
        <a:spcPct val="0"/>
      </a:spcAft>
      <a:defRPr sz="1400" kern="1200">
        <a:solidFill>
          <a:schemeClr val="tx1"/>
        </a:solidFill>
        <a:latin typeface="+mn-lt"/>
        <a:ea typeface="+mn-ea"/>
        <a:cs typeface="+mn-cs"/>
      </a:defRPr>
    </a:lvl3pPr>
    <a:lvl4pPr marL="822279" algn="l" defTabSz="1300091" rtl="0" fontAlgn="base">
      <a:spcBef>
        <a:spcPct val="30000"/>
      </a:spcBef>
      <a:spcAft>
        <a:spcPct val="0"/>
      </a:spcAft>
      <a:defRPr sz="1400" kern="1200">
        <a:solidFill>
          <a:schemeClr val="tx1"/>
        </a:solidFill>
        <a:latin typeface="+mn-lt"/>
        <a:ea typeface="+mn-ea"/>
        <a:cs typeface="+mn-cs"/>
      </a:defRPr>
    </a:lvl4pPr>
    <a:lvl5pPr marL="1096902" algn="l" defTabSz="1300091" rtl="0" fontAlgn="base">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Bridge Modeling Design in Civil 3D</a:t>
            </a:r>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Most of the work flow is the same as road designing. In the left picture, the yellow parts are newly added. When designing the assembly, we will design the bridge section and the road section. By</a:t>
            </a:r>
            <a:r>
              <a:rPr lang="en-US" sz="1400" kern="1200" baseline="0" dirty="0" smtClean="0">
                <a:solidFill>
                  <a:schemeClr val="tx1"/>
                </a:solidFill>
                <a:effectLst/>
                <a:latin typeface="+mn-lt"/>
                <a:ea typeface="+mn-ea"/>
                <a:cs typeface="+mn-cs"/>
              </a:rPr>
              <a:t> the way, w</a:t>
            </a:r>
            <a:r>
              <a:rPr lang="en-US" sz="1400" kern="1200" dirty="0" smtClean="0">
                <a:solidFill>
                  <a:schemeClr val="tx1"/>
                </a:solidFill>
                <a:effectLst/>
                <a:latin typeface="+mn-lt"/>
                <a:ea typeface="+mn-ea"/>
                <a:cs typeface="+mn-cs"/>
              </a:rPr>
              <a:t>e can easily create section of the bridge by using the Subassembly Composer.</a:t>
            </a:r>
          </a:p>
          <a:p>
            <a:r>
              <a:rPr lang="en-US" sz="1400" kern="1200" dirty="0" smtClean="0">
                <a:solidFill>
                  <a:schemeClr val="tx1"/>
                </a:solidFill>
                <a:effectLst/>
                <a:latin typeface="+mn-lt"/>
                <a:ea typeface="+mn-ea"/>
                <a:cs typeface="+mn-cs"/>
              </a:rPr>
              <a:t>The corridor will separate into several parts, parts are bridge, and parts are roads.</a:t>
            </a:r>
          </a:p>
          <a:p>
            <a:r>
              <a:rPr lang="en-US" sz="1400" kern="1200" dirty="0" smtClean="0">
                <a:solidFill>
                  <a:schemeClr val="tx1"/>
                </a:solidFill>
                <a:effectLst/>
                <a:latin typeface="+mn-lt"/>
                <a:ea typeface="+mn-ea"/>
                <a:cs typeface="+mn-cs"/>
              </a:rPr>
              <a:t>This intersection is the ramps and interchanges.</a:t>
            </a:r>
          </a:p>
          <a:p>
            <a:r>
              <a:rPr lang="en-US" sz="1400" kern="1200" dirty="0" smtClean="0">
                <a:solidFill>
                  <a:schemeClr val="tx1"/>
                </a:solidFill>
                <a:effectLst/>
                <a:latin typeface="+mn-lt"/>
                <a:ea typeface="+mn-ea"/>
                <a:cs typeface="+mn-cs"/>
              </a:rPr>
              <a:t>After building the corridor and design the intersection, we will design the bridge supports and the foundation.</a:t>
            </a:r>
          </a:p>
          <a:p>
            <a:r>
              <a:rPr lang="en-US" sz="1400" kern="1200" dirty="0" smtClean="0">
                <a:solidFill>
                  <a:schemeClr val="tx1"/>
                </a:solidFill>
                <a:effectLst/>
                <a:latin typeface="+mn-lt"/>
                <a:ea typeface="+mn-ea"/>
                <a:cs typeface="+mn-cs"/>
              </a:rPr>
              <a:t>And these several parts will influence each other. If increase the distance between the supports, the bridge section will be higher, the foundation may also be bigger and deeper. And the size of these assemblies are depend on a lot of conditions, something like the load conditions, the mechanics, the material of the bridge, etc. And all of these conditions will be analysis by the structure analysis software, as RSA, RST, ASD, or other company's professional bridge software.</a:t>
            </a:r>
          </a:p>
          <a:p>
            <a:r>
              <a:rPr lang="en-US" sz="1400" kern="1200" dirty="0" smtClean="0">
                <a:solidFill>
                  <a:schemeClr val="tx1"/>
                </a:solidFill>
                <a:effectLst/>
                <a:latin typeface="+mn-lt"/>
                <a:ea typeface="+mn-ea"/>
                <a:cs typeface="+mn-cs"/>
              </a:rPr>
              <a:t>Finally, the designer will submit the drawings and the project reports.</a:t>
            </a:r>
          </a:p>
          <a:p>
            <a:endParaRPr 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RSA : Autodesk Robot Structural Analysis Professional</a:t>
            </a:r>
          </a:p>
          <a:p>
            <a:r>
              <a:rPr lang="en-US" sz="1400" kern="1200" dirty="0" smtClean="0">
                <a:solidFill>
                  <a:schemeClr val="tx1"/>
                </a:solidFill>
                <a:effectLst/>
                <a:latin typeface="+mn-lt"/>
                <a:ea typeface="+mn-ea"/>
                <a:cs typeface="+mn-cs"/>
              </a:rPr>
              <a:t>RST : Autodesk Revit Structure</a:t>
            </a:r>
          </a:p>
          <a:p>
            <a:r>
              <a:rPr lang="en-US" sz="1400" kern="1200" dirty="0" smtClean="0">
                <a:solidFill>
                  <a:schemeClr val="tx1"/>
                </a:solidFill>
                <a:effectLst/>
                <a:latin typeface="+mn-lt"/>
                <a:ea typeface="+mn-ea"/>
                <a:cs typeface="+mn-cs"/>
              </a:rPr>
              <a:t>ASD : AutoCAD Structural Detailing</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10</a:t>
            </a:fld>
            <a:endParaRPr lang="en-US" dirty="0"/>
          </a:p>
        </p:txBody>
      </p:sp>
    </p:spTree>
    <p:extLst>
      <p:ext uri="{BB962C8B-B14F-4D97-AF65-F5344CB8AC3E}">
        <p14:creationId xmlns:p14="http://schemas.microsoft.com/office/powerpoint/2010/main" val="233927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First of all, the road engineer will design an alignment and profile as designing a normal road. And then the bridge engineer will get the data from the road design. In the profile, parts of them will </a:t>
            </a:r>
            <a:r>
              <a:rPr lang="en-US" sz="1400" kern="1200" dirty="0" smtClean="0">
                <a:solidFill>
                  <a:schemeClr val="tx1"/>
                </a:solidFill>
                <a:latin typeface="+mn-lt"/>
                <a:ea typeface="+mn-ea"/>
                <a:cs typeface="+mn-cs"/>
              </a:rPr>
              <a:t>be marked as bridges.</a:t>
            </a:r>
          </a:p>
          <a:p>
            <a:r>
              <a:rPr lang="en-US" sz="1400" kern="1200" dirty="0" smtClean="0">
                <a:solidFill>
                  <a:schemeClr val="tx1"/>
                </a:solidFill>
                <a:effectLst/>
                <a:latin typeface="+mn-lt"/>
                <a:ea typeface="+mn-ea"/>
                <a:cs typeface="+mn-cs"/>
              </a:rPr>
              <a:t>Any way the profile can be separated from the ground, so it will be more gently.</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11</a:t>
            </a:fld>
            <a:endParaRPr lang="en-US" dirty="0"/>
          </a:p>
        </p:txBody>
      </p:sp>
    </p:spTree>
    <p:extLst>
      <p:ext uri="{BB962C8B-B14F-4D97-AF65-F5344CB8AC3E}">
        <p14:creationId xmlns:p14="http://schemas.microsoft.com/office/powerpoint/2010/main" val="325377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Here are some types of the bridge sections.</a:t>
            </a:r>
          </a:p>
          <a:p>
            <a:r>
              <a:rPr lang="en-US" sz="1400" kern="1200" dirty="0" smtClean="0">
                <a:solidFill>
                  <a:schemeClr val="tx1"/>
                </a:solidFill>
                <a:effectLst/>
                <a:latin typeface="+mn-lt"/>
                <a:ea typeface="+mn-ea"/>
                <a:cs typeface="+mn-cs"/>
              </a:rPr>
              <a:t>The first one is an independent box-girder while has both arc sides. This type is usually used in city, because it’s modeling beautiful.</a:t>
            </a:r>
          </a:p>
          <a:p>
            <a:r>
              <a:rPr lang="en-US" sz="1400" kern="1200" dirty="0" smtClean="0">
                <a:solidFill>
                  <a:schemeClr val="tx1"/>
                </a:solidFill>
                <a:effectLst/>
                <a:latin typeface="+mn-lt"/>
                <a:ea typeface="+mn-ea"/>
                <a:cs typeface="+mn-cs"/>
              </a:rPr>
              <a:t>The second one is an I-Beam. The material of this one is concrete, and some of I-Beam is steel. The coverage in the above of I-Beam is the concrete slab.</a:t>
            </a:r>
          </a:p>
          <a:p>
            <a:r>
              <a:rPr lang="en-US" sz="1400" kern="1200" dirty="0" smtClean="0">
                <a:solidFill>
                  <a:schemeClr val="tx1"/>
                </a:solidFill>
                <a:effectLst/>
                <a:latin typeface="+mn-lt"/>
                <a:ea typeface="+mn-ea"/>
                <a:cs typeface="+mn-cs"/>
              </a:rPr>
              <a:t>The last one is another type of box-girder, which is made up by many boxes. And these can be made in the factory, and then transported to the location and installing.</a:t>
            </a:r>
          </a:p>
          <a:p>
            <a:r>
              <a:rPr lang="en-US" sz="1400" kern="1200" dirty="0" smtClean="0">
                <a:solidFill>
                  <a:schemeClr val="tx1"/>
                </a:solidFill>
                <a:effectLst/>
                <a:latin typeface="+mn-lt"/>
                <a:ea typeface="+mn-ea"/>
                <a:cs typeface="+mn-cs"/>
              </a:rPr>
              <a:t>By the way, in the section, the balustrades are indispensable.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dirty="0"/>
          </a:p>
        </p:txBody>
      </p:sp>
    </p:spTree>
    <p:extLst>
      <p:ext uri="{BB962C8B-B14F-4D97-AF65-F5344CB8AC3E}">
        <p14:creationId xmlns:p14="http://schemas.microsoft.com/office/powerpoint/2010/main" val="901334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add the road section on the top of the bridge section. And it is</a:t>
            </a:r>
            <a:r>
              <a:rPr lang="en-US" sz="1400" kern="1200" dirty="0" smtClean="0">
                <a:solidFill>
                  <a:schemeClr val="tx1"/>
                </a:solidFill>
                <a:latin typeface="+mn-lt"/>
                <a:ea typeface="+mn-ea"/>
                <a:cs typeface="+mn-cs"/>
              </a:rPr>
              <a:t> simple than the</a:t>
            </a:r>
            <a:r>
              <a:rPr lang="en-US" sz="1400" kern="1200" baseline="0" dirty="0" smtClean="0">
                <a:solidFill>
                  <a:schemeClr val="tx1"/>
                </a:solidFill>
                <a:latin typeface="+mn-lt"/>
                <a:ea typeface="+mn-ea"/>
                <a:cs typeface="+mn-cs"/>
              </a:rPr>
              <a:t> normal road designing, </a:t>
            </a:r>
            <a:r>
              <a:rPr lang="en-US" sz="1400" kern="1200" dirty="0" smtClean="0">
                <a:solidFill>
                  <a:schemeClr val="tx1"/>
                </a:solidFill>
                <a:latin typeface="+mn-lt"/>
                <a:ea typeface="+mn-ea"/>
                <a:cs typeface="+mn-cs"/>
              </a:rPr>
              <a:t>because don't need</a:t>
            </a:r>
            <a:r>
              <a:rPr lang="en-US" sz="1400" kern="1200" baseline="0" dirty="0" smtClean="0">
                <a:solidFill>
                  <a:schemeClr val="tx1"/>
                </a:solidFill>
                <a:latin typeface="+mn-lt"/>
                <a:ea typeface="+mn-ea"/>
                <a:cs typeface="+mn-cs"/>
              </a:rPr>
              <a:t> to</a:t>
            </a:r>
            <a:r>
              <a:rPr lang="en-US" sz="1400" kern="1200" dirty="0" smtClean="0">
                <a:solidFill>
                  <a:schemeClr val="tx1"/>
                </a:solidFill>
                <a:latin typeface="+mn-lt"/>
                <a:ea typeface="+mn-ea"/>
                <a:cs typeface="+mn-cs"/>
              </a:rPr>
              <a:t> design Shoulders, Daylight.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dirty="0"/>
          </a:p>
        </p:txBody>
      </p:sp>
    </p:spTree>
    <p:extLst>
      <p:ext uri="{BB962C8B-B14F-4D97-AF65-F5344CB8AC3E}">
        <p14:creationId xmlns:p14="http://schemas.microsoft.com/office/powerpoint/2010/main" val="2130821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altLang="zh-CN" sz="1400" b="0" i="0" u="none" strike="noStrike" kern="1200" baseline="0" dirty="0" smtClean="0">
                <a:solidFill>
                  <a:schemeClr val="tx1"/>
                </a:solidFill>
                <a:latin typeface="+mn-lt"/>
                <a:ea typeface="+mn-ea"/>
                <a:cs typeface="+mn-cs"/>
              </a:rPr>
              <a:t>The corridor will separate into several parts, </a:t>
            </a:r>
            <a:r>
              <a:rPr lang="en-US" altLang="zh-CN" sz="1400" b="0" i="0" u="none" strike="noStrike" kern="1200" baseline="0" dirty="0" smtClean="0">
                <a:solidFill>
                  <a:schemeClr val="tx1"/>
                </a:solidFill>
                <a:latin typeface="+mn-lt"/>
                <a:ea typeface="+mn-ea"/>
                <a:cs typeface="+mn-cs"/>
              </a:rPr>
              <a:t>parts are </a:t>
            </a:r>
            <a:r>
              <a:rPr lang="en-US" altLang="zh-CN" sz="1400" b="0" i="0" u="none" strike="noStrike" kern="1200" baseline="0" dirty="0" smtClean="0">
                <a:solidFill>
                  <a:schemeClr val="tx1"/>
                </a:solidFill>
                <a:latin typeface="+mn-lt"/>
                <a:ea typeface="+mn-ea"/>
                <a:cs typeface="+mn-cs"/>
              </a:rPr>
              <a:t>roads, and parts </a:t>
            </a:r>
            <a:r>
              <a:rPr lang="en-US" altLang="zh-CN" sz="1400" b="0" i="0" u="none" strike="noStrike" kern="1200" baseline="0" dirty="0" smtClean="0">
                <a:solidFill>
                  <a:schemeClr val="tx1"/>
                </a:solidFill>
                <a:latin typeface="+mn-lt"/>
                <a:ea typeface="+mn-ea"/>
                <a:cs typeface="+mn-cs"/>
              </a:rPr>
              <a:t>are </a:t>
            </a:r>
            <a:r>
              <a:rPr lang="en-US" altLang="zh-CN" sz="1400" b="0" i="0" u="none" strike="noStrike" kern="1200" baseline="0" dirty="0" smtClean="0">
                <a:solidFill>
                  <a:schemeClr val="tx1"/>
                </a:solidFill>
                <a:latin typeface="+mn-lt"/>
                <a:ea typeface="+mn-ea"/>
                <a:cs typeface="+mn-cs"/>
              </a:rPr>
              <a:t>bridges</a:t>
            </a:r>
            <a:r>
              <a:rPr lang="en-US" altLang="zh-CN" sz="1400" b="0" i="0" u="none" strike="noStrike"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The middle part </a:t>
            </a:r>
            <a:r>
              <a:rPr lang="en-US" altLang="zh-CN" sz="1400" b="0" i="0" u="none" strike="noStrike" kern="1200" baseline="0" dirty="0" smtClean="0">
                <a:solidFill>
                  <a:schemeClr val="tx1"/>
                </a:solidFill>
                <a:latin typeface="+mn-lt"/>
                <a:ea typeface="+mn-ea"/>
                <a:cs typeface="+mn-cs"/>
              </a:rPr>
              <a:t>is the bridge, others are roads.</a:t>
            </a:r>
            <a:endParaRPr lang="en-US" altLang="zh-CN" sz="1400" b="0" i="0" u="none" strike="noStrike" kern="1200" baseline="0" dirty="0" smtClean="0">
              <a:solidFill>
                <a:schemeClr val="tx1"/>
              </a:solidFill>
              <a:latin typeface="+mn-lt"/>
              <a:ea typeface="+mn-ea"/>
              <a:cs typeface="+mn-cs"/>
            </a:endParaRPr>
          </a:p>
          <a:p>
            <a:pPr marL="0" marR="0" indent="0" algn="l" defTabSz="1300091" rtl="0" eaLnBrk="1" fontAlgn="base" latinLnBrk="0" hangingPunct="1">
              <a:lnSpc>
                <a:spcPct val="100000"/>
              </a:lnSpc>
              <a:spcBef>
                <a:spcPct val="30000"/>
              </a:spcBef>
              <a:spcAft>
                <a:spcPct val="0"/>
              </a:spcAft>
              <a:buClrTx/>
              <a:buSzTx/>
              <a:buFontTx/>
              <a:buNone/>
              <a:tabLst/>
              <a:defRPr/>
            </a:pPr>
            <a:r>
              <a:rPr lang="en-US" altLang="zh-CN" sz="1400" b="0" i="0" u="none" strike="noStrike" kern="1200" baseline="0" dirty="0" smtClean="0">
                <a:solidFill>
                  <a:schemeClr val="tx1"/>
                </a:solidFill>
                <a:latin typeface="+mn-lt"/>
                <a:ea typeface="+mn-ea"/>
                <a:cs typeface="+mn-cs"/>
              </a:rPr>
              <a:t>This intersection need to add some other types, as the ramps and </a:t>
            </a:r>
            <a:r>
              <a:rPr lang="en-US" dirty="0" smtClean="0">
                <a:effectLst/>
              </a:rPr>
              <a:t>interchanges.</a:t>
            </a:r>
            <a:endParaRPr lang="en-US" altLang="zh-CN" sz="14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a:t>
            </a:fld>
            <a:endParaRPr lang="en-US" dirty="0"/>
          </a:p>
        </p:txBody>
      </p:sp>
    </p:spTree>
    <p:extLst>
      <p:ext uri="{BB962C8B-B14F-4D97-AF65-F5344CB8AC3E}">
        <p14:creationId xmlns:p14="http://schemas.microsoft.com/office/powerpoint/2010/main" val="3197165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two types of ending supports. The I-Beam or </a:t>
            </a:r>
            <a:r>
              <a:rPr lang="en-US" baseline="0" dirty="0" smtClean="0"/>
              <a:t>box-girder </a:t>
            </a:r>
            <a:r>
              <a:rPr lang="en-US" baseline="0" dirty="0" smtClean="0"/>
              <a:t>are supports on here. And </a:t>
            </a:r>
            <a:r>
              <a:rPr lang="en-US" sz="1400" kern="1200" baseline="0" dirty="0" smtClean="0">
                <a:solidFill>
                  <a:schemeClr val="tx1"/>
                </a:solidFill>
                <a:latin typeface="+mn-lt"/>
                <a:ea typeface="+mn-ea"/>
                <a:cs typeface="+mn-cs"/>
              </a:rPr>
              <a:t>t</a:t>
            </a:r>
            <a:r>
              <a:rPr lang="en-US" sz="1400" kern="1200" dirty="0" smtClean="0">
                <a:solidFill>
                  <a:schemeClr val="tx1"/>
                </a:solidFill>
                <a:latin typeface="+mn-lt"/>
                <a:ea typeface="+mn-ea"/>
                <a:cs typeface="+mn-cs"/>
              </a:rPr>
              <a:t>he other end is connecting the road.</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a:t>
            </a:fld>
            <a:endParaRPr lang="en-US" dirty="0"/>
          </a:p>
        </p:txBody>
      </p:sp>
    </p:spTree>
    <p:extLst>
      <p:ext uri="{BB962C8B-B14F-4D97-AF65-F5344CB8AC3E}">
        <p14:creationId xmlns:p14="http://schemas.microsoft.com/office/powerpoint/2010/main" val="665182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In the urban elevated bridge, the bottoms of the bridge support will usually are small, like this. Because there are some other roads under the elevated bridges.</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16</a:t>
            </a:fld>
            <a:endParaRPr lang="en-US" dirty="0"/>
          </a:p>
        </p:txBody>
      </p:sp>
    </p:spTree>
    <p:extLst>
      <p:ext uri="{BB962C8B-B14F-4D97-AF65-F5344CB8AC3E}">
        <p14:creationId xmlns:p14="http://schemas.microsoft.com/office/powerpoint/2010/main" val="2174918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If the bridge deck is wider, these types supports may be choose. Here are the supports of Railway Bridge in the above picture. The picture below is the bridge across the sea.</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17</a:t>
            </a:fld>
            <a:endParaRPr lang="en-US" dirty="0"/>
          </a:p>
        </p:txBody>
      </p:sp>
    </p:spTree>
    <p:extLst>
      <p:ext uri="{BB962C8B-B14F-4D97-AF65-F5344CB8AC3E}">
        <p14:creationId xmlns:p14="http://schemas.microsoft.com/office/powerpoint/2010/main" val="192738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type of supports.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18</a:t>
            </a:fld>
            <a:endParaRPr lang="en-US" dirty="0"/>
          </a:p>
        </p:txBody>
      </p:sp>
    </p:spTree>
    <p:extLst>
      <p:ext uri="{BB962C8B-B14F-4D97-AF65-F5344CB8AC3E}">
        <p14:creationId xmlns:p14="http://schemas.microsoft.com/office/powerpoint/2010/main" val="194891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 and piles. The piles are produced in the factory, and </a:t>
            </a:r>
            <a:r>
              <a:rPr lang="en-US" sz="1400" kern="1200" baseline="0" dirty="0" smtClean="0">
                <a:solidFill>
                  <a:schemeClr val="tx1"/>
                </a:solidFill>
                <a:latin typeface="+mn-lt"/>
                <a:ea typeface="+mn-ea"/>
                <a:cs typeface="+mn-cs"/>
              </a:rPr>
              <a:t>transported to the location and then machine drive piles into the earth</a:t>
            </a:r>
            <a:r>
              <a:rPr lang="en-US" sz="1400" kern="1200" baseline="0" dirty="0" smtClean="0">
                <a:solidFill>
                  <a:schemeClr val="tx1"/>
                </a:solidFill>
                <a:latin typeface="+mn-lt"/>
                <a:ea typeface="+mn-ea"/>
                <a:cs typeface="+mn-cs"/>
              </a:rPr>
              <a:t>. The size and types of foundation depend on the geological conditions.</a:t>
            </a:r>
            <a:endParaRPr lang="en-US" sz="1400" kern="1200" baseline="0" dirty="0" smtClean="0">
              <a:solidFill>
                <a:schemeClr val="tx1"/>
              </a:solidFill>
              <a:latin typeface="+mn-lt"/>
              <a:ea typeface="+mn-ea"/>
              <a:cs typeface="+mn-cs"/>
            </a:endParaRPr>
          </a:p>
          <a:p>
            <a:r>
              <a:rPr lang="en-US" sz="1400" kern="1200" dirty="0" smtClean="0">
                <a:solidFill>
                  <a:schemeClr val="tx1"/>
                </a:solidFill>
                <a:latin typeface="+mn-lt"/>
                <a:ea typeface="+mn-ea"/>
                <a:cs typeface="+mn-cs"/>
              </a:rPr>
              <a:t>There are two kinds of piles distribution modes.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dirty="0"/>
          </a:p>
        </p:txBody>
      </p:sp>
    </p:spTree>
    <p:extLst>
      <p:ext uri="{BB962C8B-B14F-4D97-AF65-F5344CB8AC3E}">
        <p14:creationId xmlns:p14="http://schemas.microsoft.com/office/powerpoint/2010/main" val="22312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Civil3D can’t solve problem of designing bridge. But Civil3D is good at modeling the road. So I consider, why not use Civil3D to model some bridges which are similar to the roads?</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a:t>
            </a:fld>
            <a:endParaRPr lang="en-US" dirty="0"/>
          </a:p>
        </p:txBody>
      </p:sp>
    </p:spTree>
    <p:extLst>
      <p:ext uri="{BB962C8B-B14F-4D97-AF65-F5344CB8AC3E}">
        <p14:creationId xmlns:p14="http://schemas.microsoft.com/office/powerpoint/2010/main" val="151985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All the models are complete. In this picture, the I-Beam, the slab and the road section are continuous. The supports, the foundation and the piles are independence.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dirty="0"/>
          </a:p>
        </p:txBody>
      </p:sp>
    </p:spTree>
    <p:extLst>
      <p:ext uri="{BB962C8B-B14F-4D97-AF65-F5344CB8AC3E}">
        <p14:creationId xmlns:p14="http://schemas.microsoft.com/office/powerpoint/2010/main" val="1558036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b="0" i="0" u="none" strike="noStrike" kern="1200" baseline="0" dirty="0" smtClean="0">
                <a:solidFill>
                  <a:schemeClr val="tx1"/>
                </a:solidFill>
                <a:latin typeface="+mn-lt"/>
                <a:ea typeface="+mn-ea"/>
                <a:cs typeface="+mn-cs"/>
              </a:rPr>
              <a:t>RSA : Autodesk Robot Structural Analysis Professional</a:t>
            </a:r>
          </a:p>
          <a:p>
            <a:r>
              <a:rPr lang="en-US" altLang="zh-CN" sz="1400" b="0" i="0" u="none" strike="noStrike" kern="1200" baseline="0" dirty="0" smtClean="0">
                <a:solidFill>
                  <a:schemeClr val="tx1"/>
                </a:solidFill>
                <a:latin typeface="+mn-lt"/>
                <a:ea typeface="+mn-ea"/>
                <a:cs typeface="+mn-cs"/>
              </a:rPr>
              <a:t>RST : Autodesk Revit Structure</a:t>
            </a:r>
          </a:p>
          <a:p>
            <a:r>
              <a:rPr lang="en-US" altLang="zh-CN" sz="1400" b="0" i="0" u="none" strike="noStrike" kern="1200" baseline="0" dirty="0" smtClean="0">
                <a:solidFill>
                  <a:schemeClr val="tx1"/>
                </a:solidFill>
                <a:latin typeface="+mn-lt"/>
                <a:ea typeface="+mn-ea"/>
                <a:cs typeface="+mn-cs"/>
              </a:rPr>
              <a:t>ASD : AutoCAD Structural </a:t>
            </a:r>
            <a:r>
              <a:rPr lang="en-US" altLang="zh-CN" sz="1400" b="0" i="0" u="none" strike="noStrike" kern="1200" baseline="0" dirty="0" smtClean="0">
                <a:solidFill>
                  <a:schemeClr val="tx1"/>
                </a:solidFill>
                <a:latin typeface="+mn-lt"/>
                <a:ea typeface="+mn-ea"/>
                <a:cs typeface="+mn-cs"/>
              </a:rPr>
              <a:t>Detailing</a:t>
            </a:r>
          </a:p>
          <a:p>
            <a:endParaRPr lang="en-US" dirty="0" smtClean="0"/>
          </a:p>
          <a:p>
            <a:r>
              <a:rPr lang="en-US" sz="1400" kern="1200" dirty="0" smtClean="0">
                <a:solidFill>
                  <a:schemeClr val="tx1"/>
                </a:solidFill>
                <a:effectLst/>
                <a:latin typeface="+mn-lt"/>
                <a:ea typeface="+mn-ea"/>
                <a:cs typeface="+mn-cs"/>
              </a:rPr>
              <a:t>If necessary, we can provide the interface, and output the 3d model of the bridge. So that some other Finite Element Analysis software (as ANSYS, ADINA) and other bridge software (as Midas Bridge, Lucas) can use the model to do the structure analysis. (In this way, the bridge engineer will not change the existing Usage and Attitude. And our software will easier to be promotion.)</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dirty="0"/>
          </a:p>
        </p:txBody>
      </p:sp>
    </p:spTree>
    <p:extLst>
      <p:ext uri="{BB962C8B-B14F-4D97-AF65-F5344CB8AC3E}">
        <p14:creationId xmlns:p14="http://schemas.microsoft.com/office/powerpoint/2010/main" val="1498072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designer</a:t>
            </a:r>
            <a:r>
              <a:rPr lang="en-US" baseline="0" dirty="0" smtClean="0"/>
              <a:t> can use </a:t>
            </a:r>
            <a:r>
              <a:rPr lang="en-US" baseline="0" dirty="0" smtClean="0"/>
              <a:t>Civil3D </a:t>
            </a:r>
            <a:r>
              <a:rPr lang="en-US" baseline="0" dirty="0" smtClean="0"/>
              <a:t>to output the drawings and Reports.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dirty="0"/>
          </a:p>
        </p:txBody>
      </p:sp>
    </p:spTree>
    <p:extLst>
      <p:ext uri="{BB962C8B-B14F-4D97-AF65-F5344CB8AC3E}">
        <p14:creationId xmlns:p14="http://schemas.microsoft.com/office/powerpoint/2010/main" val="809683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three parts are newly added, Bridge section, Supports, Foundations. And we need to improve the Corridor and Intersection.</a:t>
            </a:r>
            <a:endParaRPr lang="en-US" dirty="0" smtClean="0"/>
          </a:p>
          <a:p>
            <a:r>
              <a:rPr lang="en-US" dirty="0" smtClean="0"/>
              <a:t>After</a:t>
            </a:r>
            <a:r>
              <a:rPr lang="en-US" baseline="0" dirty="0" smtClean="0"/>
              <a:t> that </a:t>
            </a:r>
            <a:r>
              <a:rPr lang="en-US" dirty="0" smtClean="0"/>
              <a:t>we </a:t>
            </a:r>
            <a:r>
              <a:rPr lang="en-US" dirty="0" smtClean="0"/>
              <a:t>can </a:t>
            </a:r>
            <a:r>
              <a:rPr lang="en-US" sz="1400" kern="1200" dirty="0" smtClean="0">
                <a:solidFill>
                  <a:schemeClr val="tx1"/>
                </a:solidFill>
                <a:effectLst/>
                <a:latin typeface="+mn-lt"/>
                <a:ea typeface="+mn-ea"/>
                <a:cs typeface="+mn-cs"/>
              </a:rPr>
              <a:t>model </a:t>
            </a:r>
            <a:r>
              <a:rPr lang="en-US" dirty="0" smtClean="0"/>
              <a:t>the tress</a:t>
            </a:r>
            <a:r>
              <a:rPr lang="en-US" baseline="0" dirty="0" smtClean="0"/>
              <a:t> bridge in Civil 3D. If a</a:t>
            </a:r>
            <a:r>
              <a:rPr lang="en-US" dirty="0" smtClean="0"/>
              <a:t>dd more structure types,</a:t>
            </a:r>
            <a:r>
              <a:rPr lang="en-US" baseline="0" dirty="0" smtClean="0"/>
              <a:t> we can </a:t>
            </a:r>
            <a:r>
              <a:rPr lang="en-US" sz="1400" kern="1200" dirty="0" smtClean="0">
                <a:solidFill>
                  <a:schemeClr val="tx1"/>
                </a:solidFill>
                <a:effectLst/>
                <a:latin typeface="+mn-lt"/>
                <a:ea typeface="+mn-ea"/>
                <a:cs typeface="+mn-cs"/>
              </a:rPr>
              <a:t>model </a:t>
            </a:r>
            <a:r>
              <a:rPr lang="en-US" baseline="0" dirty="0" smtClean="0"/>
              <a:t>all of </a:t>
            </a:r>
            <a:r>
              <a:rPr lang="en-US" baseline="0" dirty="0" smtClean="0"/>
              <a:t>the bridge </a:t>
            </a:r>
            <a:r>
              <a:rPr lang="en-US" baseline="0" dirty="0" smtClean="0"/>
              <a:t>types.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23</a:t>
            </a:fld>
            <a:endParaRPr lang="en-US" dirty="0"/>
          </a:p>
        </p:txBody>
      </p:sp>
    </p:spTree>
    <p:extLst>
      <p:ext uri="{BB962C8B-B14F-4D97-AF65-F5344CB8AC3E}">
        <p14:creationId xmlns:p14="http://schemas.microsoft.com/office/powerpoint/2010/main" val="210013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 will introduce the bridge types and our scope, how to design a bridge, what can Civil3D do in the bridge designing.</a:t>
            </a:r>
          </a:p>
          <a:p>
            <a:r>
              <a:rPr lang="en-US" sz="1400" kern="1200" dirty="0" smtClean="0">
                <a:solidFill>
                  <a:schemeClr val="tx1"/>
                </a:solidFill>
                <a:effectLst/>
                <a:latin typeface="+mn-lt"/>
                <a:ea typeface="+mn-ea"/>
                <a:cs typeface="+mn-cs"/>
              </a:rPr>
              <a:t>As the Civil3D is good at modeling, the focus of this </a:t>
            </a:r>
            <a:r>
              <a:rPr lang="en-US" sz="1400" kern="1200" dirty="0" err="1" smtClean="0">
                <a:solidFill>
                  <a:schemeClr val="tx1"/>
                </a:solidFill>
                <a:effectLst/>
                <a:latin typeface="+mn-lt"/>
                <a:ea typeface="+mn-ea"/>
                <a:cs typeface="+mn-cs"/>
              </a:rPr>
              <a:t>ppt</a:t>
            </a:r>
            <a:r>
              <a:rPr lang="en-US" sz="1400" kern="1200" dirty="0" smtClean="0">
                <a:solidFill>
                  <a:schemeClr val="tx1"/>
                </a:solidFill>
                <a:effectLst/>
                <a:latin typeface="+mn-lt"/>
                <a:ea typeface="+mn-ea"/>
                <a:cs typeface="+mn-cs"/>
              </a:rPr>
              <a:t> will be in work flow of bridge modeling.</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dirty="0"/>
          </a:p>
        </p:txBody>
      </p:sp>
    </p:spTree>
    <p:extLst>
      <p:ext uri="{BB962C8B-B14F-4D97-AF65-F5344CB8AC3E}">
        <p14:creationId xmlns:p14="http://schemas.microsoft.com/office/powerpoint/2010/main" val="142640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An arch bridge is a bridge with abutments at each end shaped as a curved arch. Arch bridges work by transferring the weight of the bridge and its loads partially into a horizontal thrust restrained by the abutments at either side. </a:t>
            </a:r>
          </a:p>
          <a:p>
            <a:r>
              <a:rPr lang="en-US" sz="1400" kern="1200" dirty="0" err="1" smtClean="0">
                <a:solidFill>
                  <a:schemeClr val="tx1"/>
                </a:solidFill>
                <a:effectLst/>
                <a:latin typeface="+mn-lt"/>
                <a:ea typeface="+mn-ea"/>
                <a:cs typeface="+mn-cs"/>
              </a:rPr>
              <a:t>Zhaozhou</a:t>
            </a:r>
            <a:r>
              <a:rPr lang="en-US" sz="1400" kern="1200" dirty="0" smtClean="0">
                <a:solidFill>
                  <a:schemeClr val="tx1"/>
                </a:solidFill>
                <a:effectLst/>
                <a:latin typeface="+mn-lt"/>
                <a:ea typeface="+mn-ea"/>
                <a:cs typeface="+mn-cs"/>
              </a:rPr>
              <a:t> Bridge, </a:t>
            </a:r>
            <a:r>
              <a:rPr lang="en-US" sz="1400" kern="1200" dirty="0" err="1" smtClean="0">
                <a:solidFill>
                  <a:schemeClr val="tx1"/>
                </a:solidFill>
                <a:effectLst/>
                <a:latin typeface="+mn-lt"/>
                <a:ea typeface="+mn-ea"/>
                <a:cs typeface="+mn-cs"/>
              </a:rPr>
              <a:t>Fredrikstad</a:t>
            </a:r>
            <a:r>
              <a:rPr lang="en-US" sz="1400" kern="1200" dirty="0" smtClean="0">
                <a:solidFill>
                  <a:schemeClr val="tx1"/>
                </a:solidFill>
                <a:effectLst/>
                <a:latin typeface="+mn-lt"/>
                <a:ea typeface="+mn-ea"/>
                <a:cs typeface="+mn-cs"/>
              </a:rPr>
              <a:t> Bridge Norway</a:t>
            </a:r>
            <a:r>
              <a:rPr lang="zh-CN" altLang="en-US" sz="1400" kern="1200" dirty="0" smtClean="0">
                <a:solidFill>
                  <a:schemeClr val="tx1"/>
                </a:solidFill>
                <a:effectLst/>
                <a:latin typeface="+mn-lt"/>
                <a:ea typeface="+mn-ea"/>
                <a:cs typeface="+mn-cs"/>
              </a:rPr>
              <a:t>腓特烈斯塔（挪威东南部海港）</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a:t>
            </a:fld>
            <a:endParaRPr lang="en-US" dirty="0"/>
          </a:p>
        </p:txBody>
      </p:sp>
    </p:spTree>
    <p:extLst>
      <p:ext uri="{BB962C8B-B14F-4D97-AF65-F5344CB8AC3E}">
        <p14:creationId xmlns:p14="http://schemas.microsoft.com/office/powerpoint/2010/main" val="284470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 suspension bridge is a type of bridge in which the deck (the load-bearing portion) is hung below suspension cables on vertical suspenders.</a:t>
            </a:r>
          </a:p>
          <a:p>
            <a:r>
              <a:rPr lang="en-US" sz="1400" kern="1200" dirty="0" smtClean="0">
                <a:solidFill>
                  <a:schemeClr val="tx1"/>
                </a:solidFill>
                <a:effectLst/>
                <a:latin typeface="+mn-lt"/>
                <a:ea typeface="+mn-ea"/>
                <a:cs typeface="+mn-cs"/>
              </a:rPr>
              <a:t>Shantou Bridge, </a:t>
            </a:r>
            <a:r>
              <a:rPr lang="en-US" sz="1400" kern="1200" dirty="0" err="1" smtClean="0">
                <a:solidFill>
                  <a:schemeClr val="tx1"/>
                </a:solidFill>
                <a:effectLst/>
                <a:latin typeface="+mn-lt"/>
                <a:ea typeface="+mn-ea"/>
                <a:cs typeface="+mn-cs"/>
              </a:rPr>
              <a:t>Bosphorus</a:t>
            </a:r>
            <a:r>
              <a:rPr lang="en-US" sz="1400" kern="1200" dirty="0" smtClean="0">
                <a:solidFill>
                  <a:schemeClr val="tx1"/>
                </a:solidFill>
                <a:effectLst/>
                <a:latin typeface="+mn-lt"/>
                <a:ea typeface="+mn-ea"/>
                <a:cs typeface="+mn-cs"/>
              </a:rPr>
              <a:t> Bridge in Istanbul</a:t>
            </a:r>
            <a:r>
              <a:rPr lang="zh-CN" altLang="en-US" sz="1400" kern="1200" dirty="0" smtClean="0">
                <a:solidFill>
                  <a:schemeClr val="tx1"/>
                </a:solidFill>
                <a:effectLst/>
                <a:latin typeface="+mn-lt"/>
                <a:ea typeface="+mn-ea"/>
                <a:cs typeface="+mn-cs"/>
              </a:rPr>
              <a:t>博斯普鲁斯大桥</a:t>
            </a:r>
            <a:r>
              <a:rPr lang="en-US" sz="1400" kern="1200" dirty="0" smtClean="0">
                <a:solidFill>
                  <a:schemeClr val="tx1"/>
                </a:solidFill>
                <a:effectLst/>
                <a:latin typeface="+mn-lt"/>
                <a:ea typeface="+mn-ea"/>
                <a:cs typeface="+mn-cs"/>
              </a:rPr>
              <a:t>(</a:t>
            </a:r>
            <a:r>
              <a:rPr lang="zh-CN" altLang="en-US" sz="1400" kern="1200" dirty="0" smtClean="0">
                <a:solidFill>
                  <a:schemeClr val="tx1"/>
                </a:solidFill>
                <a:effectLst/>
                <a:latin typeface="+mn-lt"/>
                <a:ea typeface="+mn-ea"/>
                <a:cs typeface="+mn-cs"/>
              </a:rPr>
              <a:t>伊斯坦布尔</a:t>
            </a:r>
            <a:r>
              <a:rPr lang="en-US" sz="1400" kern="1200" dirty="0" smtClean="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dirty="0"/>
          </a:p>
        </p:txBody>
      </p:sp>
    </p:spTree>
    <p:extLst>
      <p:ext uri="{BB962C8B-B14F-4D97-AF65-F5344CB8AC3E}">
        <p14:creationId xmlns:p14="http://schemas.microsoft.com/office/powerpoint/2010/main" val="243111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 cable-stayed bridge is a bridge that consists of one or more towers, with cables supporting the bridge deck.</a:t>
            </a:r>
          </a:p>
          <a:p>
            <a:r>
              <a:rPr lang="en-US" sz="1400" kern="1200" dirty="0" err="1" smtClean="0">
                <a:solidFill>
                  <a:schemeClr val="tx1"/>
                </a:solidFill>
                <a:effectLst/>
                <a:latin typeface="+mn-lt"/>
                <a:ea typeface="+mn-ea"/>
                <a:cs typeface="+mn-cs"/>
              </a:rPr>
              <a:t>Yangpu</a:t>
            </a:r>
            <a:r>
              <a:rPr lang="en-US" sz="1400" kern="1200" dirty="0" smtClean="0">
                <a:solidFill>
                  <a:schemeClr val="tx1"/>
                </a:solidFill>
                <a:effectLst/>
                <a:latin typeface="+mn-lt"/>
                <a:ea typeface="+mn-ea"/>
                <a:cs typeface="+mn-cs"/>
              </a:rPr>
              <a:t> Bridge, Rama VIII Bridge (</a:t>
            </a:r>
            <a:r>
              <a:rPr lang="zh-CN" altLang="en-US" sz="1400" kern="1200" dirty="0" smtClean="0">
                <a:solidFill>
                  <a:schemeClr val="tx1"/>
                </a:solidFill>
                <a:effectLst/>
                <a:latin typeface="+mn-lt"/>
                <a:ea typeface="+mn-ea"/>
                <a:cs typeface="+mn-cs"/>
              </a:rPr>
              <a:t>罗摩</a:t>
            </a:r>
            <a:r>
              <a:rPr lang="en-US" sz="1400" kern="1200" dirty="0" smtClean="0">
                <a:solidFill>
                  <a:schemeClr val="tx1"/>
                </a:solidFill>
                <a:effectLst/>
                <a:latin typeface="+mn-lt"/>
                <a:ea typeface="+mn-ea"/>
                <a:cs typeface="+mn-cs"/>
              </a:rPr>
              <a:t>8)</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dirty="0"/>
          </a:p>
        </p:txBody>
      </p:sp>
    </p:spTree>
    <p:extLst>
      <p:ext uri="{BB962C8B-B14F-4D97-AF65-F5344CB8AC3E}">
        <p14:creationId xmlns:p14="http://schemas.microsoft.com/office/powerpoint/2010/main" val="317753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Truss and Continuous Truss Bridge</a:t>
            </a:r>
          </a:p>
          <a:p>
            <a:r>
              <a:rPr lang="en-US" sz="1400" kern="1200" dirty="0" smtClean="0">
                <a:solidFill>
                  <a:schemeClr val="tx1"/>
                </a:solidFill>
                <a:effectLst/>
                <a:latin typeface="+mn-lt"/>
                <a:ea typeface="+mn-ea"/>
                <a:cs typeface="+mn-cs"/>
              </a:rPr>
              <a:t>As a bench, doesn’t have arch curves, has no big towers or cables. All of the loads are through the supports transfer to the ground.</a:t>
            </a:r>
          </a:p>
          <a:p>
            <a:r>
              <a:rPr lang="en-US" sz="1400" kern="1200" dirty="0" smtClean="0">
                <a:solidFill>
                  <a:schemeClr val="tx1"/>
                </a:solidFill>
                <a:effectLst/>
                <a:latin typeface="+mn-lt"/>
                <a:ea typeface="+mn-ea"/>
                <a:cs typeface="+mn-cs"/>
              </a:rPr>
              <a:t>To design a continuous truss bridge is our scope.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a:t>
            </a:fld>
            <a:endParaRPr lang="en-US" dirty="0"/>
          </a:p>
        </p:txBody>
      </p:sp>
    </p:spTree>
    <p:extLst>
      <p:ext uri="{BB962C8B-B14F-4D97-AF65-F5344CB8AC3E}">
        <p14:creationId xmlns:p14="http://schemas.microsoft.com/office/powerpoint/2010/main" val="9142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Conceptual design</a:t>
            </a:r>
          </a:p>
          <a:p>
            <a:r>
              <a:rPr lang="en-US" sz="1400" kern="1200" dirty="0" smtClean="0">
                <a:solidFill>
                  <a:schemeClr val="tx1"/>
                </a:solidFill>
                <a:effectLst/>
                <a:latin typeface="+mn-lt"/>
                <a:ea typeface="+mn-ea"/>
                <a:cs typeface="+mn-cs"/>
              </a:rPr>
              <a:t>    In this step, both model type and structure type of bridge will be selected. And coarse bridge model will be designed for prototype.</a:t>
            </a:r>
          </a:p>
          <a:p>
            <a:r>
              <a:rPr lang="en-US" sz="1400" kern="1200" dirty="0" smtClean="0">
                <a:solidFill>
                  <a:schemeClr val="tx1"/>
                </a:solidFill>
                <a:effectLst/>
                <a:latin typeface="+mn-lt"/>
                <a:ea typeface="+mn-ea"/>
                <a:cs typeface="+mn-cs"/>
              </a:rPr>
              <a:t>Modeling and structure analysis, redesign</a:t>
            </a:r>
          </a:p>
          <a:p>
            <a:r>
              <a:rPr lang="en-US" sz="1400" kern="1200" dirty="0" smtClean="0">
                <a:solidFill>
                  <a:schemeClr val="tx1"/>
                </a:solidFill>
                <a:effectLst/>
                <a:latin typeface="+mn-lt"/>
                <a:ea typeface="+mn-ea"/>
                <a:cs typeface="+mn-cs"/>
              </a:rPr>
              <a:t>    It includes load-bearing, material, aseismic and anti-wind analysis, etc. Based on these analysis results, designers will refine the model and get accurate design ready for construction. The final design comes out with several iterations.</a:t>
            </a:r>
          </a:p>
          <a:p>
            <a:r>
              <a:rPr lang="en-US" sz="1400" kern="1200" dirty="0" smtClean="0">
                <a:solidFill>
                  <a:schemeClr val="tx1"/>
                </a:solidFill>
                <a:effectLst/>
                <a:latin typeface="+mn-lt"/>
                <a:ea typeface="+mn-ea"/>
                <a:cs typeface="+mn-cs"/>
              </a:rPr>
              <a:t>Construction &amp; project reports</a:t>
            </a:r>
          </a:p>
          <a:p>
            <a:r>
              <a:rPr lang="en-US" sz="1400" kern="1200" dirty="0" smtClean="0">
                <a:solidFill>
                  <a:schemeClr val="tx1"/>
                </a:solidFill>
                <a:effectLst/>
                <a:latin typeface="+mn-lt"/>
                <a:ea typeface="+mn-ea"/>
                <a:cs typeface="+mn-cs"/>
              </a:rPr>
              <a:t>    Calculating normal reinforced and </a:t>
            </a:r>
            <a:r>
              <a:rPr lang="en-US" sz="1400" kern="1200" dirty="0" err="1" smtClean="0">
                <a:solidFill>
                  <a:schemeClr val="tx1"/>
                </a:solidFill>
                <a:effectLst/>
                <a:latin typeface="+mn-lt"/>
                <a:ea typeface="+mn-ea"/>
                <a:cs typeface="+mn-cs"/>
              </a:rPr>
              <a:t>prestressed</a:t>
            </a:r>
            <a:r>
              <a:rPr lang="en-US" sz="1400" kern="1200" dirty="0" smtClean="0">
                <a:solidFill>
                  <a:schemeClr val="tx1"/>
                </a:solidFill>
                <a:effectLst/>
                <a:latin typeface="+mn-lt"/>
                <a:ea typeface="+mn-ea"/>
                <a:cs typeface="+mn-cs"/>
              </a:rPr>
              <a:t> reinforced of every structures. Make the construction process management plan. Submit the drawings and the project reports.</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8</a:t>
            </a:fld>
            <a:endParaRPr lang="en-US" dirty="0"/>
          </a:p>
        </p:txBody>
      </p:sp>
    </p:spTree>
    <p:extLst>
      <p:ext uri="{BB962C8B-B14F-4D97-AF65-F5344CB8AC3E}">
        <p14:creationId xmlns:p14="http://schemas.microsoft.com/office/powerpoint/2010/main" val="2621413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Another point I have to say, the working way between road engineer and bridge engineer has changed.</a:t>
            </a:r>
          </a:p>
          <a:p>
            <a:r>
              <a:rPr lang="en-US" sz="1400" kern="1200" dirty="0" smtClean="0">
                <a:solidFill>
                  <a:schemeClr val="tx1"/>
                </a:solidFill>
                <a:effectLst/>
                <a:latin typeface="+mn-lt"/>
                <a:ea typeface="+mn-ea"/>
                <a:cs typeface="+mn-cs"/>
              </a:rPr>
              <a:t>In the old way, bridge engineer determine the location where building a bridge first, and then road engineer design a road to adapt to the bridge. (Sometime this way is still used, when designing the especially large bridge.) It is in order to save the construction cost.</a:t>
            </a:r>
          </a:p>
          <a:p>
            <a:r>
              <a:rPr lang="en-US" sz="1400" kern="1200" dirty="0" smtClean="0">
                <a:solidFill>
                  <a:schemeClr val="tx1"/>
                </a:solidFill>
                <a:effectLst/>
                <a:latin typeface="+mn-lt"/>
                <a:ea typeface="+mn-ea"/>
                <a:cs typeface="+mn-cs"/>
              </a:rPr>
              <a:t>But now, more and more is designing road at the first, and then set up bridge. It is in order to enhance driving comfort and security.</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9</a:t>
            </a:fld>
            <a:endParaRPr lang="en-US" dirty="0"/>
          </a:p>
        </p:txBody>
      </p:sp>
    </p:spTree>
    <p:extLst>
      <p:ext uri="{BB962C8B-B14F-4D97-AF65-F5344CB8AC3E}">
        <p14:creationId xmlns:p14="http://schemas.microsoft.com/office/powerpoint/2010/main" val="2687550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67"/>
            <a:ext cx="11762080" cy="1417320"/>
          </a:xfrm>
        </p:spPr>
        <p:txBody>
          <a:bodyPr/>
          <a:lstStyle>
            <a:lvl1pPr>
              <a:defRPr sz="4800"/>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0"/>
            <a:ext cx="11762080" cy="1417320"/>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7"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7"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300091" rtl="0" fontAlgn="base">
              <a:spcBef>
                <a:spcPct val="0"/>
              </a:spcBef>
              <a:spcAft>
                <a:spcPct val="0"/>
              </a:spcAft>
            </a:pPr>
            <a:fld id="{94B360B7-BD80-47A0-9203-1AEF4CB0F00F}" type="slidenum">
              <a:rPr lang="en-US" kern="120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hf sldNum="0" hdr="0" ftr="0" dt="0"/>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8293" indent="-284147"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9588" indent="-255573"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2321" indent="-228587"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77908" indent="-206363"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3"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95" r:id="rId1"/>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g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55.jpeg"/><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Bridge Design in AutoCAD Civil 3D</a:t>
            </a:r>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en-US" sz="2400" dirty="0" smtClean="0"/>
              <a:t>Tony Huang, Abraham Xu, Charles Zuo</a:t>
            </a:r>
          </a:p>
          <a:p>
            <a:pPr marL="0" indent="0">
              <a:spcBef>
                <a:spcPct val="0"/>
              </a:spcBef>
              <a:buNone/>
            </a:pPr>
            <a:r>
              <a:rPr lang="en-US" altLang="zh-CN" sz="2400" dirty="0" smtClean="0"/>
              <a:t>SWD</a:t>
            </a:r>
            <a:endParaRPr lang="en-US" sz="2400" dirty="0" smtClean="0"/>
          </a:p>
          <a:p>
            <a:pPr marL="0" indent="0">
              <a:spcBef>
                <a:spcPct val="0"/>
              </a:spcBef>
              <a:buNone/>
            </a:pPr>
            <a:r>
              <a:rPr lang="en-US" sz="2400" dirty="0" smtClean="0"/>
              <a:t>Civil 3D</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4"/>
          <p:cNvSpPr/>
          <p:nvPr/>
        </p:nvSpPr>
        <p:spPr>
          <a:xfrm>
            <a:off x="1047800" y="730423"/>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3200" b="1" dirty="0" smtClean="0">
                <a:solidFill>
                  <a:srgbClr val="FF0000"/>
                </a:solidFill>
              </a:rPr>
              <a:t>Civil3D</a:t>
            </a:r>
          </a:p>
          <a:p>
            <a:r>
              <a:rPr lang="en-US" altLang="zh-CN" sz="2400" b="1" dirty="0" smtClean="0">
                <a:solidFill>
                  <a:srgbClr val="C00000"/>
                </a:solidFill>
              </a:rPr>
              <a:t>Modeling</a:t>
            </a: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zh-CN" altLang="en-US" sz="2400" b="1" dirty="0">
              <a:solidFill>
                <a:srgbClr val="C00000"/>
              </a:solidFill>
            </a:endParaRPr>
          </a:p>
        </p:txBody>
      </p:sp>
      <p:sp>
        <p:nvSpPr>
          <p:cNvPr id="112" name="圆角矩形 6"/>
          <p:cNvSpPr/>
          <p:nvPr/>
        </p:nvSpPr>
        <p:spPr>
          <a:xfrm>
            <a:off x="3491856" y="8033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sp>
        <p:nvSpPr>
          <p:cNvPr id="113" name="圆角矩形 8"/>
          <p:cNvSpPr/>
          <p:nvPr/>
        </p:nvSpPr>
        <p:spPr>
          <a:xfrm>
            <a:off x="3491856" y="17939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
        <p:nvSpPr>
          <p:cNvPr id="114" name="圆角矩形 10"/>
          <p:cNvSpPr/>
          <p:nvPr/>
        </p:nvSpPr>
        <p:spPr>
          <a:xfrm>
            <a:off x="3491856" y="2754424"/>
            <a:ext cx="1952606" cy="2123963"/>
          </a:xfrm>
          <a:prstGeom prst="roundRect">
            <a:avLst>
              <a:gd name="adj" fmla="val 624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Assembly</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smtClean="0">
              <a:solidFill>
                <a:schemeClr val="tx1"/>
              </a:solidFill>
            </a:endParaRPr>
          </a:p>
        </p:txBody>
      </p:sp>
      <p:sp>
        <p:nvSpPr>
          <p:cNvPr id="115" name="圆角矩形 12"/>
          <p:cNvSpPr/>
          <p:nvPr/>
        </p:nvSpPr>
        <p:spPr>
          <a:xfrm>
            <a:off x="3491856" y="3223916"/>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116" name="圆角矩形 17"/>
          <p:cNvSpPr/>
          <p:nvPr/>
        </p:nvSpPr>
        <p:spPr>
          <a:xfrm>
            <a:off x="3491856" y="4062116"/>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sp>
        <p:nvSpPr>
          <p:cNvPr id="117" name="圆角矩形 18"/>
          <p:cNvSpPr/>
          <p:nvPr/>
        </p:nvSpPr>
        <p:spPr>
          <a:xfrm>
            <a:off x="3491856" y="52593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18" name="圆角矩形 20"/>
          <p:cNvSpPr/>
          <p:nvPr/>
        </p:nvSpPr>
        <p:spPr>
          <a:xfrm>
            <a:off x="3491856" y="6213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
        <p:nvSpPr>
          <p:cNvPr id="119" name="圆角矩形 23"/>
          <p:cNvSpPr/>
          <p:nvPr/>
        </p:nvSpPr>
        <p:spPr>
          <a:xfrm>
            <a:off x="3491856" y="71643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120" name="圆角矩形 24"/>
          <p:cNvSpPr/>
          <p:nvPr/>
        </p:nvSpPr>
        <p:spPr>
          <a:xfrm>
            <a:off x="3457575" y="8118541"/>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121" name="下箭头 34"/>
          <p:cNvSpPr/>
          <p:nvPr/>
        </p:nvSpPr>
        <p:spPr>
          <a:xfrm>
            <a:off x="3995911" y="138687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下箭头 35"/>
          <p:cNvSpPr/>
          <p:nvPr/>
        </p:nvSpPr>
        <p:spPr>
          <a:xfrm>
            <a:off x="3995911" y="23648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下箭头 36"/>
          <p:cNvSpPr/>
          <p:nvPr/>
        </p:nvSpPr>
        <p:spPr>
          <a:xfrm>
            <a:off x="3995911" y="48794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37"/>
          <p:cNvSpPr/>
          <p:nvPr/>
        </p:nvSpPr>
        <p:spPr>
          <a:xfrm>
            <a:off x="4008305" y="5829233"/>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下箭头 38"/>
          <p:cNvSpPr/>
          <p:nvPr/>
        </p:nvSpPr>
        <p:spPr>
          <a:xfrm>
            <a:off x="3995911" y="6783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下箭头 39"/>
          <p:cNvSpPr/>
          <p:nvPr/>
        </p:nvSpPr>
        <p:spPr>
          <a:xfrm>
            <a:off x="3995911" y="7719784"/>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下箭头 40"/>
          <p:cNvSpPr/>
          <p:nvPr/>
        </p:nvSpPr>
        <p:spPr>
          <a:xfrm>
            <a:off x="4008306" y="8688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Elbow Connector 130"/>
          <p:cNvCxnSpPr/>
          <p:nvPr/>
        </p:nvCxnSpPr>
        <p:spPr>
          <a:xfrm rot="10800000" flipH="1">
            <a:off x="3457575" y="7449310"/>
            <a:ext cx="34281" cy="954154"/>
          </a:xfrm>
          <a:prstGeom prst="bentConnector3">
            <a:avLst>
              <a:gd name="adj1" fmla="val -1662128"/>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3" name="Rounded Rectangle 132"/>
          <p:cNvSpPr/>
          <p:nvPr/>
        </p:nvSpPr>
        <p:spPr>
          <a:xfrm>
            <a:off x="2390775" y="2955716"/>
            <a:ext cx="1040216" cy="474871"/>
          </a:xfrm>
          <a:prstGeom prst="roundRect">
            <a:avLst>
              <a:gd name="adj" fmla="val 0"/>
            </a:avLst>
          </a:prstGeom>
          <a:solidFill>
            <a:schemeClr val="accent6">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rPr>
              <a:t>SAC</a:t>
            </a:r>
            <a:endParaRPr lang="en-US" dirty="0">
              <a:solidFill>
                <a:schemeClr val="bg2"/>
              </a:solidFill>
            </a:endParaRPr>
          </a:p>
        </p:txBody>
      </p:sp>
      <p:cxnSp>
        <p:nvCxnSpPr>
          <p:cNvPr id="142" name="Elbow Connector 141"/>
          <p:cNvCxnSpPr>
            <a:stCxn id="120" idx="1"/>
            <a:endCxn id="115" idx="1"/>
          </p:cNvCxnSpPr>
          <p:nvPr/>
        </p:nvCxnSpPr>
        <p:spPr>
          <a:xfrm rot="10800000" flipH="1">
            <a:off x="3457574" y="3627558"/>
            <a:ext cx="34281" cy="4775907"/>
          </a:xfrm>
          <a:prstGeom prst="bentConnector3">
            <a:avLst>
              <a:gd name="adj1" fmla="val -4966477"/>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6" name="Elbow Connector 145"/>
          <p:cNvCxnSpPr/>
          <p:nvPr/>
        </p:nvCxnSpPr>
        <p:spPr>
          <a:xfrm rot="10800000">
            <a:off x="3521075" y="3627558"/>
            <a:ext cx="12700" cy="3821753"/>
          </a:xfrm>
          <a:prstGeom prst="bentConnector3">
            <a:avLst>
              <a:gd name="adj1" fmla="val 10182094"/>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18" idx="1"/>
            <a:endCxn id="115" idx="1"/>
          </p:cNvCxnSpPr>
          <p:nvPr/>
        </p:nvCxnSpPr>
        <p:spPr>
          <a:xfrm rot="10800000">
            <a:off x="3491856" y="3627558"/>
            <a:ext cx="12700" cy="2870907"/>
          </a:xfrm>
          <a:prstGeom prst="bentConnector3">
            <a:avLst>
              <a:gd name="adj1" fmla="val 5776118"/>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31"/>
          <p:cNvSpPr/>
          <p:nvPr/>
        </p:nvSpPr>
        <p:spPr>
          <a:xfrm>
            <a:off x="2910883" y="9069387"/>
            <a:ext cx="7171726"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rPr>
              <a:t>Drawings &amp; Reports</a:t>
            </a:r>
            <a:endParaRPr lang="zh-CN" altLang="en-US" dirty="0" smtClean="0">
              <a:solidFill>
                <a:srgbClr val="FFFF00"/>
              </a:solidFill>
            </a:endParaRPr>
          </a:p>
        </p:txBody>
      </p:sp>
      <p:sp>
        <p:nvSpPr>
          <p:cNvPr id="179" name="圆角矩形 4"/>
          <p:cNvSpPr/>
          <p:nvPr/>
        </p:nvSpPr>
        <p:spPr>
          <a:xfrm>
            <a:off x="6962775" y="747005"/>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solidFill>
                  <a:srgbClr val="C00000"/>
                </a:solidFill>
              </a:rPr>
              <a:t>Structure</a:t>
            </a:r>
          </a:p>
          <a:p>
            <a:pPr algn="r"/>
            <a:r>
              <a:rPr lang="en-US" altLang="zh-CN" sz="2400" b="1" dirty="0" smtClean="0">
                <a:solidFill>
                  <a:srgbClr val="C00000"/>
                </a:solidFill>
              </a:rPr>
              <a:t>Analysis</a:t>
            </a:r>
          </a:p>
          <a:p>
            <a:pPr algn="r"/>
            <a:r>
              <a:rPr lang="en-US" altLang="zh-CN" sz="2400" b="1" dirty="0" smtClean="0">
                <a:solidFill>
                  <a:srgbClr val="C00000"/>
                </a:solidFill>
              </a:rPr>
              <a:t>(RSA)</a:t>
            </a:r>
            <a:endParaRPr lang="en-US" altLang="zh-CN" sz="2400" b="1" dirty="0">
              <a:solidFill>
                <a:srgbClr val="C00000"/>
              </a:solidFill>
            </a:endParaRPr>
          </a:p>
          <a:p>
            <a:pPr algn="r"/>
            <a:r>
              <a:rPr lang="en-US" altLang="zh-CN" sz="2400" b="1" dirty="0" smtClean="0">
                <a:solidFill>
                  <a:srgbClr val="C00000"/>
                </a:solidFill>
              </a:rPr>
              <a:t>(RST)</a:t>
            </a:r>
          </a:p>
          <a:p>
            <a:pPr algn="r"/>
            <a:r>
              <a:rPr lang="en-US" altLang="zh-CN" sz="2400" b="1" dirty="0" smtClean="0">
                <a:solidFill>
                  <a:srgbClr val="C00000"/>
                </a:solidFill>
              </a:rPr>
              <a:t>(ASD)</a:t>
            </a: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zh-CN" altLang="en-US" sz="2400" b="1" dirty="0">
              <a:solidFill>
                <a:srgbClr val="C00000"/>
              </a:solidFill>
            </a:endParaRPr>
          </a:p>
        </p:txBody>
      </p:sp>
      <p:sp>
        <p:nvSpPr>
          <p:cNvPr id="198" name="矩形 2"/>
          <p:cNvSpPr/>
          <p:nvPr/>
        </p:nvSpPr>
        <p:spPr>
          <a:xfrm>
            <a:off x="7419431" y="1132204"/>
            <a:ext cx="4191544" cy="153638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t>
            </a:r>
            <a:r>
              <a:rPr lang="en-US" altLang="zh-CN" dirty="0" smtClean="0">
                <a:solidFill>
                  <a:schemeClr val="tx1"/>
                </a:solidFill>
              </a:rPr>
              <a:t>conditions</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199" name="矩形 28"/>
          <p:cNvSpPr/>
          <p:nvPr/>
        </p:nvSpPr>
        <p:spPr>
          <a:xfrm>
            <a:off x="7491439" y="16393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Gravity load</a:t>
            </a:r>
            <a:endParaRPr lang="zh-CN" altLang="en-US" dirty="0"/>
          </a:p>
        </p:txBody>
      </p:sp>
      <p:sp>
        <p:nvSpPr>
          <p:cNvPr id="200" name="矩形 30"/>
          <p:cNvSpPr/>
          <p:nvPr/>
        </p:nvSpPr>
        <p:spPr>
          <a:xfrm>
            <a:off x="9553575" y="16393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Wind load</a:t>
            </a:r>
            <a:endParaRPr lang="zh-CN" altLang="en-US" dirty="0"/>
          </a:p>
        </p:txBody>
      </p:sp>
      <p:sp>
        <p:nvSpPr>
          <p:cNvPr id="201" name="矩形 41"/>
          <p:cNvSpPr/>
          <p:nvPr/>
        </p:nvSpPr>
        <p:spPr>
          <a:xfrm>
            <a:off x="7491439" y="21433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Shock</a:t>
            </a:r>
            <a:endParaRPr lang="zh-CN" altLang="en-US" dirty="0"/>
          </a:p>
        </p:txBody>
      </p:sp>
      <p:sp>
        <p:nvSpPr>
          <p:cNvPr id="202" name="矩形 42"/>
          <p:cNvSpPr/>
          <p:nvPr/>
        </p:nvSpPr>
        <p:spPr>
          <a:xfrm>
            <a:off x="9553575" y="21433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Brake load</a:t>
            </a:r>
            <a:endParaRPr lang="zh-CN" altLang="en-US" dirty="0"/>
          </a:p>
        </p:txBody>
      </p:sp>
      <p:sp>
        <p:nvSpPr>
          <p:cNvPr id="203" name="矩形 50"/>
          <p:cNvSpPr/>
          <p:nvPr/>
        </p:nvSpPr>
        <p:spPr>
          <a:xfrm>
            <a:off x="7246049" y="2897187"/>
            <a:ext cx="261178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Mechanics</a:t>
            </a:r>
          </a:p>
          <a:p>
            <a:pPr algn="ctr"/>
            <a:endParaRPr lang="en-US" altLang="zh-CN" dirty="0">
              <a:solidFill>
                <a:schemeClr val="tx1"/>
              </a:solidFill>
            </a:endParaRPr>
          </a:p>
          <a:p>
            <a:pPr algn="ctr"/>
            <a:endParaRPr lang="en-US" altLang="zh-CN" dirty="0"/>
          </a:p>
          <a:p>
            <a:pPr algn="ctr"/>
            <a:endParaRPr lang="en-US" altLang="zh-CN" dirty="0"/>
          </a:p>
          <a:p>
            <a:pPr algn="ctr"/>
            <a:endParaRPr lang="en-US" altLang="zh-CN" dirty="0"/>
          </a:p>
          <a:p>
            <a:pPr algn="ctr"/>
            <a:endParaRPr lang="en-US" altLang="zh-CN" dirty="0" smtClean="0"/>
          </a:p>
        </p:txBody>
      </p:sp>
      <p:sp>
        <p:nvSpPr>
          <p:cNvPr id="204" name="圆角矩形 51"/>
          <p:cNvSpPr/>
          <p:nvPr/>
        </p:nvSpPr>
        <p:spPr>
          <a:xfrm>
            <a:off x="7340459" y="3496542"/>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Compressive</a:t>
            </a:r>
            <a:endParaRPr lang="zh-CN" altLang="en-US" dirty="0"/>
          </a:p>
        </p:txBody>
      </p:sp>
      <p:sp>
        <p:nvSpPr>
          <p:cNvPr id="205" name="圆角矩形 52"/>
          <p:cNvSpPr/>
          <p:nvPr/>
        </p:nvSpPr>
        <p:spPr>
          <a:xfrm>
            <a:off x="7355311" y="41049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Bending</a:t>
            </a:r>
            <a:endParaRPr lang="zh-CN" altLang="en-US" dirty="0"/>
          </a:p>
        </p:txBody>
      </p:sp>
      <p:sp>
        <p:nvSpPr>
          <p:cNvPr id="206" name="圆角矩形 53"/>
          <p:cNvSpPr/>
          <p:nvPr/>
        </p:nvSpPr>
        <p:spPr>
          <a:xfrm>
            <a:off x="7375213" y="47145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Shearing</a:t>
            </a:r>
            <a:endParaRPr lang="zh-CN" altLang="en-US" dirty="0"/>
          </a:p>
        </p:txBody>
      </p:sp>
      <p:sp>
        <p:nvSpPr>
          <p:cNvPr id="207" name="矩形 54"/>
          <p:cNvSpPr/>
          <p:nvPr/>
        </p:nvSpPr>
        <p:spPr>
          <a:xfrm>
            <a:off x="7322793" y="5538434"/>
            <a:ext cx="2611782" cy="299755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Material</a:t>
            </a:r>
            <a:endParaRPr lang="en-US" altLang="zh-CN" dirty="0" smtClean="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208" name="圆角矩形 55"/>
          <p:cNvSpPr/>
          <p:nvPr/>
        </p:nvSpPr>
        <p:spPr>
          <a:xfrm>
            <a:off x="7417203" y="6211888"/>
            <a:ext cx="2305252" cy="5973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Steel</a:t>
            </a:r>
            <a:endParaRPr lang="zh-CN" altLang="en-US" dirty="0"/>
          </a:p>
        </p:txBody>
      </p:sp>
      <p:sp>
        <p:nvSpPr>
          <p:cNvPr id="209" name="圆角矩形 56"/>
          <p:cNvSpPr/>
          <p:nvPr/>
        </p:nvSpPr>
        <p:spPr>
          <a:xfrm>
            <a:off x="7432055" y="68632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Reinforced concrete</a:t>
            </a:r>
            <a:endParaRPr lang="zh-CN" altLang="en-US" dirty="0"/>
          </a:p>
        </p:txBody>
      </p:sp>
      <p:sp>
        <p:nvSpPr>
          <p:cNvPr id="210" name="圆角矩形 57"/>
          <p:cNvSpPr/>
          <p:nvPr/>
        </p:nvSpPr>
        <p:spPr>
          <a:xfrm>
            <a:off x="7451957" y="77014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Prestressed</a:t>
            </a:r>
            <a:r>
              <a:rPr lang="en-US" altLang="zh-CN" dirty="0"/>
              <a:t> concrete</a:t>
            </a:r>
            <a:endParaRPr lang="zh-CN" altLang="en-US" dirty="0"/>
          </a:p>
        </p:txBody>
      </p:sp>
      <p:sp>
        <p:nvSpPr>
          <p:cNvPr id="211" name="矩形 58"/>
          <p:cNvSpPr/>
          <p:nvPr/>
        </p:nvSpPr>
        <p:spPr>
          <a:xfrm>
            <a:off x="10010775" y="6021387"/>
            <a:ext cx="187079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Foundation </a:t>
            </a:r>
            <a:r>
              <a:rPr lang="en-US" altLang="zh-CN" dirty="0" smtClean="0">
                <a:solidFill>
                  <a:schemeClr val="tx1"/>
                </a:solidFill>
              </a:rPr>
              <a:t>design</a:t>
            </a: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p:txBody>
      </p:sp>
      <p:sp>
        <p:nvSpPr>
          <p:cNvPr id="212" name="圆角矩形 59"/>
          <p:cNvSpPr/>
          <p:nvPr/>
        </p:nvSpPr>
        <p:spPr>
          <a:xfrm>
            <a:off x="10067931" y="68841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3" name="圆角矩形 60"/>
          <p:cNvSpPr/>
          <p:nvPr/>
        </p:nvSpPr>
        <p:spPr>
          <a:xfrm>
            <a:off x="10076118" y="73167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4" name="圆角矩形 61"/>
          <p:cNvSpPr/>
          <p:nvPr/>
        </p:nvSpPr>
        <p:spPr>
          <a:xfrm>
            <a:off x="10076118" y="77223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5" name="圆角矩形 62"/>
          <p:cNvSpPr/>
          <p:nvPr/>
        </p:nvSpPr>
        <p:spPr>
          <a:xfrm>
            <a:off x="10082609" y="81549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8" name="左右箭头 66"/>
          <p:cNvSpPr/>
          <p:nvPr/>
        </p:nvSpPr>
        <p:spPr>
          <a:xfrm>
            <a:off x="5478884" y="3430587"/>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左右箭头 66"/>
          <p:cNvSpPr/>
          <p:nvPr/>
        </p:nvSpPr>
        <p:spPr>
          <a:xfrm>
            <a:off x="5500635" y="7347316"/>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左右箭头 66"/>
          <p:cNvSpPr/>
          <p:nvPr/>
        </p:nvSpPr>
        <p:spPr>
          <a:xfrm>
            <a:off x="5421165" y="8319693"/>
            <a:ext cx="156336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下箭头 40"/>
          <p:cNvSpPr/>
          <p:nvPr/>
        </p:nvSpPr>
        <p:spPr>
          <a:xfrm>
            <a:off x="9149463" y="8688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itle 1"/>
          <p:cNvSpPr>
            <a:spLocks noGrp="1"/>
          </p:cNvSpPr>
          <p:nvPr>
            <p:ph type="title"/>
          </p:nvPr>
        </p:nvSpPr>
        <p:spPr>
          <a:xfrm>
            <a:off x="534695" y="77787"/>
            <a:ext cx="11762080" cy="622208"/>
          </a:xfrm>
        </p:spPr>
        <p:txBody>
          <a:bodyPr/>
          <a:lstStyle/>
          <a:p>
            <a:r>
              <a:rPr lang="en-US" dirty="0" smtClean="0"/>
              <a:t>Proposed Work Flow in Civil 3D</a:t>
            </a:r>
            <a:endParaRPr lang="en-US" dirty="0"/>
          </a:p>
        </p:txBody>
      </p:sp>
    </p:spTree>
    <p:extLst>
      <p:ext uri="{BB962C8B-B14F-4D97-AF65-F5344CB8AC3E}">
        <p14:creationId xmlns:p14="http://schemas.microsoft.com/office/powerpoint/2010/main" val="269357247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1171575" y="1818678"/>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4975" y="153987"/>
            <a:ext cx="5943600" cy="4400550"/>
          </a:xfrm>
          <a:prstGeom prst="rect">
            <a:avLst/>
          </a:prstGeom>
          <a:noFill/>
          <a:ln>
            <a:noFill/>
          </a:ln>
        </p:spPr>
      </p:pic>
      <p:sp>
        <p:nvSpPr>
          <p:cNvPr id="7" name="圆角矩形 8"/>
          <p:cNvSpPr/>
          <p:nvPr/>
        </p:nvSpPr>
        <p:spPr>
          <a:xfrm>
            <a:off x="1171575" y="6638164"/>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pic>
        <p:nvPicPr>
          <p:cNvPr id="3074" name="Picture 2" descr="C:\Users\huangt\Documents\Pro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28" y="4649787"/>
            <a:ext cx="91059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778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5" name="圆角矩形 12"/>
          <p:cNvSpPr/>
          <p:nvPr/>
        </p:nvSpPr>
        <p:spPr>
          <a:xfrm>
            <a:off x="638175" y="1220787"/>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7037" y="306387"/>
            <a:ext cx="5438775" cy="2286000"/>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316" y="2866968"/>
            <a:ext cx="5381625" cy="2257425"/>
          </a:xfrm>
          <a:prstGeom prst="rect">
            <a:avLst/>
          </a:prstGeom>
          <a:noFill/>
          <a:ln>
            <a:noFill/>
          </a:ln>
        </p:spPr>
      </p:pic>
      <p:pic>
        <p:nvPicPr>
          <p:cNvPr id="8" name="Picture 7" descr="C:\Users\huangt\Downloads\Bridge Reference\Pic\Box-Girder.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882212" y="2211387"/>
            <a:ext cx="5200650" cy="2590800"/>
          </a:xfrm>
          <a:prstGeom prst="rect">
            <a:avLst/>
          </a:prstGeom>
          <a:noFill/>
          <a:ln>
            <a:noFill/>
          </a:ln>
        </p:spPr>
      </p:pic>
      <p:pic>
        <p:nvPicPr>
          <p:cNvPr id="10" name="Picture 9" descr="C:\Users\huangt\Downloads\3.jpg"/>
          <p:cNvPicPr/>
          <p:nvPr/>
        </p:nvPicPr>
        <p:blipFill>
          <a:blip r:embed="rId7">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spTree>
    <p:extLst>
      <p:ext uri="{BB962C8B-B14F-4D97-AF65-F5344CB8AC3E}">
        <p14:creationId xmlns:p14="http://schemas.microsoft.com/office/powerpoint/2010/main" val="3450259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6" name="圆角矩形 12"/>
          <p:cNvSpPr/>
          <p:nvPr/>
        </p:nvSpPr>
        <p:spPr>
          <a:xfrm>
            <a:off x="638175" y="1220787"/>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pic>
        <p:nvPicPr>
          <p:cNvPr id="8" name="Picture 7" descr="C:\Users\huangt\Downloads\Bridge Reference\Pic\Box-Girder.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10" name="Picture 9" descr="C:\Users\huangt\Downloads\3.jpg"/>
          <p:cNvPicPr/>
          <p:nvPr/>
        </p:nvPicPr>
        <p:blipFill>
          <a:blip r:embed="rId4">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833600" y="2154237"/>
            <a:ext cx="5305425" cy="2724150"/>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6559441" y="24028"/>
            <a:ext cx="5905500" cy="2714625"/>
          </a:xfrm>
          <a:prstGeom prst="rect">
            <a:avLst/>
          </a:prstGeom>
          <a:noFill/>
          <a:ln>
            <a:noFill/>
          </a:ln>
        </p:spPr>
      </p:pic>
      <p:pic>
        <p:nvPicPr>
          <p:cNvPr id="13" name="Picture 12"/>
          <p:cNvPicPr/>
          <p:nvPr/>
        </p:nvPicPr>
        <p:blipFill>
          <a:blip r:embed="rId7">
            <a:extLst>
              <a:ext uri="{28A0092B-C50C-407E-A947-70E740481C1C}">
                <a14:useLocalDpi xmlns:a14="http://schemas.microsoft.com/office/drawing/2010/main" val="0"/>
              </a:ext>
            </a:extLst>
          </a:blip>
          <a:srcRect/>
          <a:stretch>
            <a:fillRect/>
          </a:stretch>
        </p:blipFill>
        <p:spPr bwMode="auto">
          <a:xfrm>
            <a:off x="6956535" y="2899154"/>
            <a:ext cx="5505450" cy="2371725"/>
          </a:xfrm>
          <a:prstGeom prst="rect">
            <a:avLst/>
          </a:prstGeom>
          <a:noFill/>
          <a:ln>
            <a:noFill/>
          </a:ln>
        </p:spPr>
      </p:pic>
    </p:spTree>
    <p:extLst>
      <p:ext uri="{BB962C8B-B14F-4D97-AF65-F5344CB8AC3E}">
        <p14:creationId xmlns:p14="http://schemas.microsoft.com/office/powerpoint/2010/main" val="363379208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5"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pic>
        <p:nvPicPr>
          <p:cNvPr id="6" name="Picture 5" descr="C:\Users\huangt\Downloads\2.jpg"/>
          <p:cNvPicPr/>
          <p:nvPr/>
        </p:nvPicPr>
        <p:blipFill>
          <a:blip r:embed="rId3">
            <a:extLst>
              <a:ext uri="{28A0092B-C50C-407E-A947-70E740481C1C}">
                <a14:useLocalDpi xmlns:a14="http://schemas.microsoft.com/office/drawing/2010/main" val="0"/>
              </a:ext>
            </a:extLst>
          </a:blip>
          <a:srcRect/>
          <a:stretch>
            <a:fillRect/>
          </a:stretch>
        </p:blipFill>
        <p:spPr bwMode="auto">
          <a:xfrm>
            <a:off x="6168422" y="4357188"/>
            <a:ext cx="6661753" cy="4597899"/>
          </a:xfrm>
          <a:prstGeom prst="rect">
            <a:avLst/>
          </a:prstGeom>
          <a:noFill/>
          <a:ln>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260" y="89988"/>
            <a:ext cx="5648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356" y="5106986"/>
            <a:ext cx="41814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52660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296987"/>
            <a:ext cx="4057650" cy="3619500"/>
          </a:xfrm>
          <a:prstGeom prst="rect">
            <a:avLst/>
          </a:prstGeom>
          <a:noFill/>
          <a:ln>
            <a:noFill/>
          </a:ln>
        </p:spPr>
      </p:pic>
      <p:pic>
        <p:nvPicPr>
          <p:cNvPr id="4" name="Picture 3" descr="C:\Users\huangt\Pictures\2.jpg"/>
          <p:cNvPicPr/>
          <p:nvPr/>
        </p:nvPicPr>
        <p:blipFill>
          <a:blip r:embed="rId4">
            <a:extLst>
              <a:ext uri="{28A0092B-C50C-407E-A947-70E740481C1C}">
                <a14:useLocalDpi xmlns:a14="http://schemas.microsoft.com/office/drawing/2010/main" val="0"/>
              </a:ext>
            </a:extLst>
          </a:blip>
          <a:srcRect/>
          <a:stretch>
            <a:fillRect/>
          </a:stretch>
        </p:blipFill>
        <p:spPr bwMode="auto">
          <a:xfrm>
            <a:off x="866775" y="4916487"/>
            <a:ext cx="5067300" cy="3803650"/>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7219950" y="1449387"/>
            <a:ext cx="4467225" cy="3143250"/>
          </a:xfrm>
          <a:prstGeom prst="rect">
            <a:avLst/>
          </a:prstGeom>
          <a:noFill/>
          <a:ln>
            <a:noFill/>
          </a:ln>
        </p:spPr>
      </p:pic>
      <p:pic>
        <p:nvPicPr>
          <p:cNvPr id="7" name="Picture 6" descr="C:\Users\huangt\Pictures\1.jpg"/>
          <p:cNvPicPr/>
          <p:nvPr/>
        </p:nvPicPr>
        <p:blipFill>
          <a:blip r:embed="rId6">
            <a:extLst>
              <a:ext uri="{28A0092B-C50C-407E-A947-70E740481C1C}">
                <a14:useLocalDpi xmlns:a14="http://schemas.microsoft.com/office/drawing/2010/main" val="0"/>
              </a:ext>
            </a:extLst>
          </a:blip>
          <a:srcRect/>
          <a:stretch>
            <a:fillRect/>
          </a:stretch>
        </p:blipFill>
        <p:spPr bwMode="auto">
          <a:xfrm>
            <a:off x="6962775" y="4715334"/>
            <a:ext cx="5332730" cy="4001135"/>
          </a:xfrm>
          <a:prstGeom prst="rect">
            <a:avLst/>
          </a:prstGeom>
          <a:noFill/>
          <a:ln>
            <a:noFill/>
          </a:ln>
        </p:spPr>
      </p:pic>
    </p:spTree>
    <p:extLst>
      <p:ext uri="{BB962C8B-B14F-4D97-AF65-F5344CB8AC3E}">
        <p14:creationId xmlns:p14="http://schemas.microsoft.com/office/powerpoint/2010/main" val="383288355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3206749"/>
            <a:ext cx="287655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1444624"/>
            <a:ext cx="41338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descr="http://www.crcc.cn/Portals/0/BatchImages/20100307234623-4%E3%80%81%E4%B8%8A%E6%B5%B7%E5%B8%82%E5%98%89%E9%97%B5%E9%AB%98%E6%9E%B6%E5%BC%95%E6%A1%A5%E5%B7%A5%E7%A8%8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4549203"/>
            <a:ext cx="6629400" cy="441156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crcc.cn/Portals/0/BatchImages/20100307234704-6%E3%80%81%E4%B8%8A%E6%B5%B7%E5%B8%82%E5%98%89%E9%97%B5%E9%AB%98%E6%9E%B6%E8%B7%A8%E9%93%81%E8%B7%AF%E6%96%BD%E5%B7%A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975" y="174075"/>
            <a:ext cx="6629400" cy="43995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350" y="1373952"/>
            <a:ext cx="410527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930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200"/>
                                        </p:tgtEl>
                                        <p:attrNameLst>
                                          <p:attrName>style.visibility</p:attrName>
                                        </p:attrNameLst>
                                      </p:cBhvr>
                                      <p:to>
                                        <p:strVal val="visible"/>
                                      </p:to>
                                    </p:set>
                                    <p:anim calcmode="lin" valueType="num">
                                      <p:cBhvr additive="base">
                                        <p:cTn id="24" dur="500" fill="hold"/>
                                        <p:tgtEl>
                                          <p:spTgt spid="8200"/>
                                        </p:tgtEl>
                                        <p:attrNameLst>
                                          <p:attrName>ppt_x</p:attrName>
                                        </p:attrNameLst>
                                      </p:cBhvr>
                                      <p:tavLst>
                                        <p:tav tm="0">
                                          <p:val>
                                            <p:strVal val="1+#ppt_w/2"/>
                                          </p:val>
                                        </p:tav>
                                        <p:tav tm="100000">
                                          <p:val>
                                            <p:strVal val="#ppt_x"/>
                                          </p:val>
                                        </p:tav>
                                      </p:tavLst>
                                    </p:anim>
                                    <p:anim calcmode="lin" valueType="num">
                                      <p:cBhvr additive="base">
                                        <p:cTn id="25" dur="500" fill="hold"/>
                                        <p:tgtEl>
                                          <p:spTgt spid="820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198"/>
                                        </p:tgtEl>
                                        <p:attrNameLst>
                                          <p:attrName>style.visibility</p:attrName>
                                        </p:attrNameLst>
                                      </p:cBhvr>
                                      <p:to>
                                        <p:strVal val="visible"/>
                                      </p:to>
                                    </p:set>
                                    <p:anim calcmode="lin" valueType="num">
                                      <p:cBhvr additive="base">
                                        <p:cTn id="28" dur="500" fill="hold"/>
                                        <p:tgtEl>
                                          <p:spTgt spid="8198"/>
                                        </p:tgtEl>
                                        <p:attrNameLst>
                                          <p:attrName>ppt_x</p:attrName>
                                        </p:attrNameLst>
                                      </p:cBhvr>
                                      <p:tavLst>
                                        <p:tav tm="0">
                                          <p:val>
                                            <p:strVal val="1+#ppt_w/2"/>
                                          </p:val>
                                        </p:tav>
                                        <p:tav tm="100000">
                                          <p:val>
                                            <p:strVal val="#ppt_x"/>
                                          </p:val>
                                        </p:tav>
                                      </p:tavLst>
                                    </p:anim>
                                    <p:anim calcmode="lin" valueType="num">
                                      <p:cBhvr additive="base">
                                        <p:cTn id="29"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3278187"/>
            <a:ext cx="4886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2182428"/>
            <a:ext cx="57150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826" y="1982787"/>
            <a:ext cx="661035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Users\huangt\Downloads\Bridge Reference\Pic\Supports.jpg"/>
          <p:cNvPicPr/>
          <p:nvPr/>
        </p:nvPicPr>
        <p:blipFill>
          <a:blip r:embed="rId6">
            <a:extLst>
              <a:ext uri="{28A0092B-C50C-407E-A947-70E740481C1C}">
                <a14:useLocalDpi xmlns:a14="http://schemas.microsoft.com/office/drawing/2010/main" val="0"/>
              </a:ext>
            </a:extLst>
          </a:blip>
          <a:srcRect/>
          <a:stretch>
            <a:fillRect/>
          </a:stretch>
        </p:blipFill>
        <p:spPr bwMode="auto">
          <a:xfrm>
            <a:off x="5674929" y="230187"/>
            <a:ext cx="7010400" cy="6496877"/>
          </a:xfrm>
          <a:prstGeom prst="rect">
            <a:avLst/>
          </a:prstGeom>
          <a:noFill/>
          <a:ln>
            <a:noFill/>
          </a:ln>
        </p:spPr>
      </p:pic>
      <p:pic>
        <p:nvPicPr>
          <p:cNvPr id="7" name="Picture 2" descr="C:\Users\huangt\Downloads\Bridge\Pictures\舟山跨海大桥.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6819" y="4888739"/>
            <a:ext cx="52387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583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211513"/>
            <a:ext cx="40957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7" y="2058988"/>
            <a:ext cx="45434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187" y="1952187"/>
            <a:ext cx="444817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C:\Users\huangt\Downloads\1.jpg"/>
          <p:cNvPicPr/>
          <p:nvPr/>
        </p:nvPicPr>
        <p:blipFill>
          <a:blip r:embed="rId6">
            <a:extLst>
              <a:ext uri="{28A0092B-C50C-407E-A947-70E740481C1C}">
                <a14:useLocalDpi xmlns:a14="http://schemas.microsoft.com/office/drawing/2010/main" val="0"/>
              </a:ext>
            </a:extLst>
          </a:blip>
          <a:srcRect/>
          <a:stretch>
            <a:fillRect/>
          </a:stretch>
        </p:blipFill>
        <p:spPr bwMode="auto">
          <a:xfrm>
            <a:off x="6581775" y="312348"/>
            <a:ext cx="5080000" cy="3423039"/>
          </a:xfrm>
          <a:prstGeom prst="rect">
            <a:avLst/>
          </a:prstGeom>
          <a:noFill/>
          <a:ln>
            <a:noFill/>
          </a:ln>
        </p:spPr>
      </p:pic>
      <p:pic>
        <p:nvPicPr>
          <p:cNvPr id="11" name="Picture 10" descr="C:\Users\huangt\Downloads\Bridge Reference\Pic\T-Support2.jpg"/>
          <p:cNvPicPr/>
          <p:nvPr/>
        </p:nvPicPr>
        <p:blipFill>
          <a:blip r:embed="rId7">
            <a:extLst>
              <a:ext uri="{28A0092B-C50C-407E-A947-70E740481C1C}">
                <a14:useLocalDpi xmlns:a14="http://schemas.microsoft.com/office/drawing/2010/main" val="0"/>
              </a:ext>
            </a:extLst>
          </a:blip>
          <a:srcRect/>
          <a:stretch>
            <a:fillRect/>
          </a:stretch>
        </p:blipFill>
        <p:spPr bwMode="auto">
          <a:xfrm>
            <a:off x="6581775" y="3735387"/>
            <a:ext cx="5080000" cy="5257800"/>
          </a:xfrm>
          <a:prstGeom prst="rect">
            <a:avLst/>
          </a:prstGeom>
          <a:noFill/>
          <a:ln>
            <a:noFill/>
          </a:ln>
        </p:spPr>
      </p:pic>
    </p:spTree>
    <p:extLst>
      <p:ext uri="{BB962C8B-B14F-4D97-AF65-F5344CB8AC3E}">
        <p14:creationId xmlns:p14="http://schemas.microsoft.com/office/powerpoint/2010/main" val="484060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373187"/>
            <a:ext cx="3981450" cy="4657725"/>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7419975" y="382587"/>
            <a:ext cx="3952875" cy="6219825"/>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1372914" y="6602412"/>
            <a:ext cx="4076700" cy="1990725"/>
          </a:xfrm>
          <a:prstGeom prst="rect">
            <a:avLst/>
          </a:prstGeom>
          <a:noFill/>
          <a:ln>
            <a:noFill/>
          </a:ln>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6810375" y="6617137"/>
            <a:ext cx="4010025" cy="1990725"/>
          </a:xfrm>
          <a:prstGeom prst="rect">
            <a:avLst/>
          </a:prstGeom>
          <a:noFill/>
          <a:ln>
            <a:noFill/>
          </a:ln>
        </p:spPr>
      </p:pic>
    </p:spTree>
    <p:extLst>
      <p:ext uri="{BB962C8B-B14F-4D97-AF65-F5344CB8AC3E}">
        <p14:creationId xmlns:p14="http://schemas.microsoft.com/office/powerpoint/2010/main" val="1564128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3"/>
          <a:srcRect/>
          <a:stretch>
            <a:fillRect/>
          </a:stretch>
        </p:blipFill>
        <p:spPr bwMode="auto">
          <a:xfrm>
            <a:off x="1095375" y="2148842"/>
            <a:ext cx="10744200" cy="6844345"/>
          </a:xfrm>
          <a:prstGeom prst="rect">
            <a:avLst/>
          </a:prstGeom>
          <a:noFill/>
          <a:ln w="9525">
            <a:noFill/>
            <a:miter lim="800000"/>
            <a:headEnd/>
            <a:tailEnd/>
          </a:ln>
        </p:spPr>
      </p:pic>
    </p:spTree>
    <p:extLst>
      <p:ext uri="{BB962C8B-B14F-4D97-AF65-F5344CB8AC3E}">
        <p14:creationId xmlns:p14="http://schemas.microsoft.com/office/powerpoint/2010/main" val="171536540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Modeling</a:t>
            </a:r>
            <a:endParaRPr lang="zh-CN" altLang="en-US" dirty="0">
              <a:solidFill>
                <a:schemeClr val="bg2"/>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81949" y="1206268"/>
            <a:ext cx="11338626" cy="7710719"/>
          </a:xfrm>
          <a:prstGeom prst="rect">
            <a:avLst/>
          </a:prstGeom>
          <a:noFill/>
          <a:ln>
            <a:noFill/>
          </a:ln>
        </p:spPr>
      </p:pic>
    </p:spTree>
    <p:extLst>
      <p:ext uri="{BB962C8B-B14F-4D97-AF65-F5344CB8AC3E}">
        <p14:creationId xmlns:p14="http://schemas.microsoft.com/office/powerpoint/2010/main" val="408525917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Structure</a:t>
            </a:r>
          </a:p>
          <a:p>
            <a:pPr algn="ctr"/>
            <a:r>
              <a:rPr lang="en-US" altLang="zh-CN" dirty="0" smtClean="0">
                <a:solidFill>
                  <a:schemeClr val="bg2"/>
                </a:solidFill>
              </a:rPr>
              <a:t>Analysis</a:t>
            </a:r>
            <a:endParaRPr lang="zh-CN" altLang="en-US" dirty="0">
              <a:solidFill>
                <a:schemeClr val="bg2"/>
              </a:solidFill>
            </a:endParaRPr>
          </a:p>
        </p:txBody>
      </p:sp>
      <p:pic>
        <p:nvPicPr>
          <p:cNvPr id="7" name="Picture 6" descr="C:\Documents and Settings\mangonn\Desktop\temp\RobotSAPro_Flexshot3-d_final\PPT\RobotSAPro_Flexshot3-d-24.png"/>
          <p:cNvPicPr>
            <a:picLocks noChangeAspect="1" noChangeArrowheads="1"/>
          </p:cNvPicPr>
          <p:nvPr/>
        </p:nvPicPr>
        <p:blipFill>
          <a:blip r:embed="rId3"/>
          <a:srcRect/>
          <a:stretch>
            <a:fillRect/>
          </a:stretch>
        </p:blipFill>
        <p:spPr bwMode="auto">
          <a:xfrm>
            <a:off x="427948" y="1754186"/>
            <a:ext cx="6629401" cy="6629401"/>
          </a:xfrm>
          <a:prstGeom prst="rect">
            <a:avLst/>
          </a:prstGeom>
          <a:noFill/>
          <a:ln w="9525">
            <a:noFill/>
            <a:miter lim="800000"/>
            <a:headEnd/>
            <a:tailEnd/>
          </a:ln>
        </p:spPr>
      </p:pic>
      <p:pic>
        <p:nvPicPr>
          <p:cNvPr id="8" name="Picture 7" descr="autocad_revit_structure_suite_2011_boxshot_ppt.png"/>
          <p:cNvPicPr>
            <a:picLocks noChangeAspect="1"/>
          </p:cNvPicPr>
          <p:nvPr/>
        </p:nvPicPr>
        <p:blipFill>
          <a:blip r:embed="rId4" cstate="print"/>
          <a:stretch>
            <a:fillRect/>
          </a:stretch>
        </p:blipFill>
        <p:spPr>
          <a:xfrm>
            <a:off x="5819775" y="1750518"/>
            <a:ext cx="6553200" cy="6404469"/>
          </a:xfrm>
          <a:prstGeom prst="rect">
            <a:avLst/>
          </a:prstGeom>
        </p:spPr>
      </p:pic>
      <p:pic>
        <p:nvPicPr>
          <p:cNvPr id="6" name="Picture 5" descr="C:\Users\huangt\Downloads\Bridge Reference\Pic\construction2.jpg"/>
          <p:cNvPicPr/>
          <p:nvPr/>
        </p:nvPicPr>
        <p:blipFill>
          <a:blip r:embed="rId5">
            <a:extLst>
              <a:ext uri="{28A0092B-C50C-407E-A947-70E740481C1C}">
                <a14:useLocalDpi xmlns:a14="http://schemas.microsoft.com/office/drawing/2010/main" val="0"/>
              </a:ext>
            </a:extLst>
          </a:blip>
          <a:srcRect/>
          <a:stretch>
            <a:fillRect/>
          </a:stretch>
        </p:blipFill>
        <p:spPr bwMode="auto">
          <a:xfrm>
            <a:off x="3533775" y="5231447"/>
            <a:ext cx="5943600" cy="3761740"/>
          </a:xfrm>
          <a:prstGeom prst="rect">
            <a:avLst/>
          </a:prstGeom>
          <a:noFill/>
          <a:ln>
            <a:noFill/>
          </a:ln>
        </p:spPr>
      </p:pic>
    </p:spTree>
    <p:extLst>
      <p:ext uri="{BB962C8B-B14F-4D97-AF65-F5344CB8AC3E}">
        <p14:creationId xmlns:p14="http://schemas.microsoft.com/office/powerpoint/2010/main" val="737658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Drawings</a:t>
            </a:r>
            <a:endParaRPr lang="zh-CN" altLang="en-US" dirty="0">
              <a:solidFill>
                <a:schemeClr val="bg2"/>
              </a:solidFill>
            </a:endParaRPr>
          </a:p>
        </p:txBody>
      </p:sp>
      <p:sp>
        <p:nvSpPr>
          <p:cNvPr id="6"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Reports</a:t>
            </a:r>
            <a:endParaRPr lang="zh-CN" altLang="en-US" dirty="0">
              <a:solidFill>
                <a:schemeClr val="bg2"/>
              </a:solidFill>
            </a:endParaRPr>
          </a:p>
        </p:txBody>
      </p:sp>
      <p:pic>
        <p:nvPicPr>
          <p:cNvPr id="12290" name="Picture 2" descr="桥梁设计.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306387"/>
            <a:ext cx="523875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www.civilcn.com/d/file/shuili/tuzhi/qlsd/2008-01-28/1fd4c97fbe1f40ddddf20584021f814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4175" y="896110"/>
            <a:ext cx="40386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civilcn.com/d/file/shuili/tuzhi/qlsd/2007-11-28/996e29f7af35984fbc44eaab4c3749b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175" y="382587"/>
            <a:ext cx="4229100" cy="3562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7108.com/lqsd/UploadSoftPic/200810/2008101310390708.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375" y="543246"/>
            <a:ext cx="4953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chinametro.net/CMNMWebEditor/UploadFile/2004527991313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5975" y="5716587"/>
            <a:ext cx="33337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nfo.tgnet.cn/Info/Images/2007/01/02/7287141775_21462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9775" y="5259387"/>
            <a:ext cx="45720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3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298"/>
                                        </p:tgtEl>
                                        <p:attrNameLst>
                                          <p:attrName>style.visibility</p:attrName>
                                        </p:attrNameLst>
                                      </p:cBhvr>
                                      <p:to>
                                        <p:strVal val="visible"/>
                                      </p:to>
                                    </p:set>
                                    <p:anim calcmode="lin" valueType="num">
                                      <p:cBhvr additive="base">
                                        <p:cTn id="13" dur="500" fill="hold"/>
                                        <p:tgtEl>
                                          <p:spTgt spid="12298"/>
                                        </p:tgtEl>
                                        <p:attrNameLst>
                                          <p:attrName>ppt_x</p:attrName>
                                        </p:attrNameLst>
                                      </p:cBhvr>
                                      <p:tavLst>
                                        <p:tav tm="0">
                                          <p:val>
                                            <p:strVal val="1+#ppt_w/2"/>
                                          </p:val>
                                        </p:tav>
                                        <p:tav tm="100000">
                                          <p:val>
                                            <p:strVal val="#ppt_x"/>
                                          </p:val>
                                        </p:tav>
                                      </p:tavLst>
                                    </p:anim>
                                    <p:anim calcmode="lin" valueType="num">
                                      <p:cBhvr additive="base">
                                        <p:cTn id="14" dur="500" fill="hold"/>
                                        <p:tgtEl>
                                          <p:spTgt spid="122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02"/>
                                        </p:tgtEl>
                                        <p:attrNameLst>
                                          <p:attrName>style.visibility</p:attrName>
                                        </p:attrNameLst>
                                      </p:cBhvr>
                                      <p:to>
                                        <p:strVal val="visible"/>
                                      </p:to>
                                    </p:set>
                                    <p:animEffect transition="in" filter="fade">
                                      <p:cBhvr>
                                        <p:cTn id="31" dur="500"/>
                                        <p:tgtEl>
                                          <p:spTgt spid="1230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Overview</a:t>
            </a:r>
          </a:p>
        </p:txBody>
      </p:sp>
      <p:sp>
        <p:nvSpPr>
          <p:cNvPr id="5" name="Rectangle 4"/>
          <p:cNvSpPr/>
          <p:nvPr/>
        </p:nvSpPr>
        <p:spPr>
          <a:xfrm>
            <a:off x="2687595" y="4195086"/>
            <a:ext cx="6505575" cy="1692771"/>
          </a:xfrm>
          <a:prstGeom prst="rect">
            <a:avLst/>
          </a:prstGeom>
        </p:spPr>
        <p:txBody>
          <a:bodyPr>
            <a:spAutoFit/>
          </a:bodyPr>
          <a:lstStyle/>
          <a:p>
            <a:r>
              <a:rPr lang="en-US" dirty="0">
                <a:solidFill>
                  <a:srgbClr val="EE5500"/>
                </a:solidFill>
              </a:rPr>
              <a:t>Continuous Tress</a:t>
            </a:r>
            <a:r>
              <a:rPr lang="en-US" dirty="0"/>
              <a:t> </a:t>
            </a:r>
            <a:r>
              <a:rPr lang="en-US" dirty="0" smtClean="0">
                <a:solidFill>
                  <a:srgbClr val="EE5500"/>
                </a:solidFill>
              </a:rPr>
              <a:t>Bridge</a:t>
            </a:r>
            <a:endParaRPr lang="en-US" dirty="0">
              <a:solidFill>
                <a:srgbClr val="EE5500"/>
              </a:solidFill>
            </a:endParaRPr>
          </a:p>
          <a:p>
            <a:r>
              <a:rPr lang="en-US" dirty="0" smtClean="0"/>
              <a:t>Arch </a:t>
            </a:r>
            <a:r>
              <a:rPr lang="en-US" dirty="0"/>
              <a:t>Bridge</a:t>
            </a:r>
          </a:p>
          <a:p>
            <a:r>
              <a:rPr lang="en-US" dirty="0"/>
              <a:t>Suspension Bridge</a:t>
            </a:r>
          </a:p>
          <a:p>
            <a:r>
              <a:rPr lang="en-US" dirty="0"/>
              <a:t>Cable-stayed </a:t>
            </a:r>
            <a:r>
              <a:rPr lang="en-US" dirty="0" smtClean="0"/>
              <a:t>Bridge</a:t>
            </a:r>
            <a:endParaRPr lang="en-US" dirty="0"/>
          </a:p>
        </p:txBody>
      </p:sp>
      <p:sp>
        <p:nvSpPr>
          <p:cNvPr id="6" name="圆角矩形 12"/>
          <p:cNvSpPr/>
          <p:nvPr/>
        </p:nvSpPr>
        <p:spPr>
          <a:xfrm>
            <a:off x="1933575" y="2058987"/>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7" name="圆角矩形 23"/>
          <p:cNvSpPr/>
          <p:nvPr/>
        </p:nvSpPr>
        <p:spPr>
          <a:xfrm>
            <a:off x="5133975" y="2296422"/>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8" name="圆角矩形 24"/>
          <p:cNvSpPr/>
          <p:nvPr/>
        </p:nvSpPr>
        <p:spPr>
          <a:xfrm>
            <a:off x="8715375" y="2296422"/>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Tree>
    <p:extLst>
      <p:ext uri="{BB962C8B-B14F-4D97-AF65-F5344CB8AC3E}">
        <p14:creationId xmlns:p14="http://schemas.microsoft.com/office/powerpoint/2010/main" val="2713535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5">
                                            <p:txEl>
                                              <p:pRg st="2" end="2"/>
                                            </p:txEl>
                                          </p:spTgt>
                                        </p:tgtEl>
                                        <p:attrNameLst>
                                          <p:attrName>style.color</p:attrName>
                                        </p:attrNameLst>
                                      </p:cBhvr>
                                      <p:to>
                                        <p:clrVal>
                                          <a:schemeClr val="accent2"/>
                                        </p:clrVal>
                                      </p:to>
                                    </p:set>
                                    <p:set>
                                      <p:cBhvr>
                                        <p:cTn id="11" dur="500" fill="hold"/>
                                        <p:tgtEl>
                                          <p:spTgt spid="5">
                                            <p:txEl>
                                              <p:pRg st="2" end="2"/>
                                            </p:txEl>
                                          </p:spTgt>
                                        </p:tgtEl>
                                        <p:attrNameLst>
                                          <p:attrName>fillcolor</p:attrName>
                                        </p:attrNameLst>
                                      </p:cBhvr>
                                      <p:to>
                                        <p:clrVal>
                                          <a:schemeClr val="accent2"/>
                                        </p:clrVal>
                                      </p:to>
                                    </p:set>
                                    <p:set>
                                      <p:cBhvr>
                                        <p:cTn id="12" dur="500" fill="hold"/>
                                        <p:tgtEl>
                                          <p:spTgt spid="5">
                                            <p:txEl>
                                              <p:pRg st="2" end="2"/>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5">
                                            <p:txEl>
                                              <p:pRg st="3" end="3"/>
                                            </p:txEl>
                                          </p:spTgt>
                                        </p:tgtEl>
                                        <p:attrNameLst>
                                          <p:attrName>style.color</p:attrName>
                                        </p:attrNameLst>
                                      </p:cBhvr>
                                      <p:to>
                                        <p:clrVal>
                                          <a:schemeClr val="accent2"/>
                                        </p:clrVal>
                                      </p:to>
                                    </p:set>
                                    <p:set>
                                      <p:cBhvr>
                                        <p:cTn id="15" dur="500" fill="hold"/>
                                        <p:tgtEl>
                                          <p:spTgt spid="5">
                                            <p:txEl>
                                              <p:pRg st="3" end="3"/>
                                            </p:txEl>
                                          </p:spTgt>
                                        </p:tgtEl>
                                        <p:attrNameLst>
                                          <p:attrName>fillcolor</p:attrName>
                                        </p:attrNameLst>
                                      </p:cBhvr>
                                      <p:to>
                                        <p:clrVal>
                                          <a:schemeClr val="accent2"/>
                                        </p:clrVal>
                                      </p:to>
                                    </p:set>
                                    <p:set>
                                      <p:cBhvr>
                                        <p:cTn id="16" dur="500" fill="hold"/>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1047800" y="44623"/>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3200" b="1" dirty="0" smtClean="0">
                <a:solidFill>
                  <a:srgbClr val="FF0000"/>
                </a:solidFill>
              </a:rPr>
              <a:t>Civil3D</a:t>
            </a:r>
          </a:p>
          <a:p>
            <a:r>
              <a:rPr lang="en-US" altLang="zh-CN" sz="2400" b="1" dirty="0" smtClean="0">
                <a:solidFill>
                  <a:srgbClr val="C00000"/>
                </a:solidFill>
              </a:rPr>
              <a:t>Modeling</a:t>
            </a: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zh-CN" altLang="en-US" sz="2400" b="1" dirty="0">
              <a:solidFill>
                <a:srgbClr val="C00000"/>
              </a:solidFill>
            </a:endParaRPr>
          </a:p>
        </p:txBody>
      </p:sp>
      <p:sp>
        <p:nvSpPr>
          <p:cNvPr id="5" name="圆角矩形 6"/>
          <p:cNvSpPr/>
          <p:nvPr/>
        </p:nvSpPr>
        <p:spPr>
          <a:xfrm>
            <a:off x="3491856" y="117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sp>
        <p:nvSpPr>
          <p:cNvPr id="6" name="圆角矩形 8"/>
          <p:cNvSpPr/>
          <p:nvPr/>
        </p:nvSpPr>
        <p:spPr>
          <a:xfrm>
            <a:off x="3491856" y="11081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
        <p:nvSpPr>
          <p:cNvPr id="7" name="圆角矩形 10"/>
          <p:cNvSpPr/>
          <p:nvPr/>
        </p:nvSpPr>
        <p:spPr>
          <a:xfrm>
            <a:off x="3491856" y="2068624"/>
            <a:ext cx="1952606" cy="2123963"/>
          </a:xfrm>
          <a:prstGeom prst="roundRect">
            <a:avLst>
              <a:gd name="adj" fmla="val 624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Assembly</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smtClean="0">
              <a:solidFill>
                <a:schemeClr val="tx1"/>
              </a:solidFill>
            </a:endParaRPr>
          </a:p>
        </p:txBody>
      </p:sp>
      <p:sp>
        <p:nvSpPr>
          <p:cNvPr id="8" name="圆角矩形 12"/>
          <p:cNvSpPr/>
          <p:nvPr/>
        </p:nvSpPr>
        <p:spPr>
          <a:xfrm>
            <a:off x="3491856" y="2538116"/>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9" name="圆角矩形 17"/>
          <p:cNvSpPr/>
          <p:nvPr/>
        </p:nvSpPr>
        <p:spPr>
          <a:xfrm>
            <a:off x="3491856" y="3376316"/>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sp>
        <p:nvSpPr>
          <p:cNvPr id="10" name="圆角矩形 18"/>
          <p:cNvSpPr/>
          <p:nvPr/>
        </p:nvSpPr>
        <p:spPr>
          <a:xfrm>
            <a:off x="3491856" y="45735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1" name="圆角矩形 20"/>
          <p:cNvSpPr/>
          <p:nvPr/>
        </p:nvSpPr>
        <p:spPr>
          <a:xfrm>
            <a:off x="3491856" y="5564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
        <p:nvSpPr>
          <p:cNvPr id="12" name="圆角矩形 23"/>
          <p:cNvSpPr/>
          <p:nvPr/>
        </p:nvSpPr>
        <p:spPr>
          <a:xfrm>
            <a:off x="3491856" y="65547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13" name="圆角矩形 24"/>
          <p:cNvSpPr/>
          <p:nvPr/>
        </p:nvSpPr>
        <p:spPr>
          <a:xfrm>
            <a:off x="3457575" y="75453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14" name="下箭头 34"/>
          <p:cNvSpPr/>
          <p:nvPr/>
        </p:nvSpPr>
        <p:spPr>
          <a:xfrm>
            <a:off x="3995911" y="70107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35"/>
          <p:cNvSpPr/>
          <p:nvPr/>
        </p:nvSpPr>
        <p:spPr>
          <a:xfrm>
            <a:off x="3995911" y="1679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36"/>
          <p:cNvSpPr/>
          <p:nvPr/>
        </p:nvSpPr>
        <p:spPr>
          <a:xfrm>
            <a:off x="3995911" y="41936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37"/>
          <p:cNvSpPr/>
          <p:nvPr/>
        </p:nvSpPr>
        <p:spPr>
          <a:xfrm>
            <a:off x="3990975" y="51842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38"/>
          <p:cNvSpPr/>
          <p:nvPr/>
        </p:nvSpPr>
        <p:spPr>
          <a:xfrm>
            <a:off x="3995911" y="61737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39"/>
          <p:cNvSpPr/>
          <p:nvPr/>
        </p:nvSpPr>
        <p:spPr>
          <a:xfrm>
            <a:off x="3995911" y="7164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40"/>
          <p:cNvSpPr/>
          <p:nvPr/>
        </p:nvSpPr>
        <p:spPr>
          <a:xfrm>
            <a:off x="4008306" y="8156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68"/>
          <p:cNvSpPr/>
          <p:nvPr/>
        </p:nvSpPr>
        <p:spPr>
          <a:xfrm>
            <a:off x="4164606" y="8562709"/>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Elbow Connector 21"/>
          <p:cNvCxnSpPr>
            <a:stCxn id="13" idx="1"/>
            <a:endCxn id="12" idx="1"/>
          </p:cNvCxnSpPr>
          <p:nvPr/>
        </p:nvCxnSpPr>
        <p:spPr>
          <a:xfrm rot="10800000" flipH="1">
            <a:off x="3457574" y="6839710"/>
            <a:ext cx="34281" cy="990600"/>
          </a:xfrm>
          <a:prstGeom prst="bentConnector3">
            <a:avLst>
              <a:gd name="adj1" fmla="val -146307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390775" y="2269916"/>
            <a:ext cx="1040216" cy="474871"/>
          </a:xfrm>
          <a:prstGeom prst="roundRect">
            <a:avLst>
              <a:gd name="adj" fmla="val 0"/>
            </a:avLst>
          </a:prstGeom>
          <a:solidFill>
            <a:schemeClr val="accent6">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rPr>
              <a:t>SAC</a:t>
            </a:r>
            <a:endParaRPr lang="en-US" dirty="0">
              <a:solidFill>
                <a:schemeClr val="bg2"/>
              </a:solidFill>
            </a:endParaRPr>
          </a:p>
        </p:txBody>
      </p:sp>
      <p:cxnSp>
        <p:nvCxnSpPr>
          <p:cNvPr id="24" name="Elbow Connector 23"/>
          <p:cNvCxnSpPr>
            <a:stCxn id="13" idx="1"/>
            <a:endCxn id="8" idx="1"/>
          </p:cNvCxnSpPr>
          <p:nvPr/>
        </p:nvCxnSpPr>
        <p:spPr>
          <a:xfrm rot="10800000" flipH="1">
            <a:off x="3457574" y="2941758"/>
            <a:ext cx="34281" cy="4888553"/>
          </a:xfrm>
          <a:prstGeom prst="bentConnector3">
            <a:avLst>
              <a:gd name="adj1" fmla="val -4687795"/>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a:endCxn id="8" idx="1"/>
          </p:cNvCxnSpPr>
          <p:nvPr/>
        </p:nvCxnSpPr>
        <p:spPr>
          <a:xfrm rot="10800000">
            <a:off x="3491856" y="2941758"/>
            <a:ext cx="12700" cy="3897953"/>
          </a:xfrm>
          <a:prstGeom prst="bentConnector3">
            <a:avLst>
              <a:gd name="adj1" fmla="val 1007463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1"/>
            <a:endCxn id="8" idx="1"/>
          </p:cNvCxnSpPr>
          <p:nvPr/>
        </p:nvCxnSpPr>
        <p:spPr>
          <a:xfrm rot="10800000">
            <a:off x="3491856" y="2941758"/>
            <a:ext cx="12700" cy="2907353"/>
          </a:xfrm>
          <a:prstGeom prst="bentConnector3">
            <a:avLst>
              <a:gd name="adj1" fmla="val 7173134"/>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31"/>
          <p:cNvSpPr/>
          <p:nvPr/>
        </p:nvSpPr>
        <p:spPr>
          <a:xfrm>
            <a:off x="9096375" y="8458604"/>
            <a:ext cx="358539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rPr>
              <a:t>Drawings &amp; Reports</a:t>
            </a:r>
            <a:endParaRPr lang="zh-CN" altLang="en-US" dirty="0" smtClean="0">
              <a:solidFill>
                <a:srgbClr val="FFFF00"/>
              </a:solidFill>
            </a:endParaRPr>
          </a:p>
        </p:txBody>
      </p:sp>
      <p:sp>
        <p:nvSpPr>
          <p:cNvPr id="28" name="右箭头 33"/>
          <p:cNvSpPr/>
          <p:nvPr/>
        </p:nvSpPr>
        <p:spPr>
          <a:xfrm>
            <a:off x="6048375" y="8584632"/>
            <a:ext cx="787664" cy="332355"/>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4"/>
          <p:cNvSpPr/>
          <p:nvPr/>
        </p:nvSpPr>
        <p:spPr>
          <a:xfrm>
            <a:off x="6962775" y="61205"/>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solidFill>
                  <a:srgbClr val="C00000"/>
                </a:solidFill>
              </a:rPr>
              <a:t>Structure</a:t>
            </a:r>
          </a:p>
          <a:p>
            <a:pPr algn="r"/>
            <a:r>
              <a:rPr lang="en-US" altLang="zh-CN" sz="2400" b="1" dirty="0" smtClean="0">
                <a:solidFill>
                  <a:srgbClr val="C00000"/>
                </a:solidFill>
              </a:rPr>
              <a:t>Analysis</a:t>
            </a:r>
          </a:p>
          <a:p>
            <a:pPr algn="r"/>
            <a:r>
              <a:rPr lang="en-US" altLang="zh-CN" sz="2400" b="1" dirty="0" smtClean="0">
                <a:solidFill>
                  <a:srgbClr val="C00000"/>
                </a:solidFill>
              </a:rPr>
              <a:t>(RSA)</a:t>
            </a:r>
            <a:endParaRPr lang="en-US" altLang="zh-CN" sz="2400" b="1" dirty="0">
              <a:solidFill>
                <a:srgbClr val="C00000"/>
              </a:solidFill>
            </a:endParaRPr>
          </a:p>
          <a:p>
            <a:pPr algn="r"/>
            <a:r>
              <a:rPr lang="en-US" altLang="zh-CN" sz="2400" b="1" dirty="0" smtClean="0">
                <a:solidFill>
                  <a:srgbClr val="C00000"/>
                </a:solidFill>
              </a:rPr>
              <a:t>(RST)</a:t>
            </a:r>
          </a:p>
          <a:p>
            <a:pPr algn="r"/>
            <a:r>
              <a:rPr lang="en-US" altLang="zh-CN" sz="2400" b="1" dirty="0" smtClean="0">
                <a:solidFill>
                  <a:srgbClr val="C00000"/>
                </a:solidFill>
              </a:rPr>
              <a:t>(ASD)</a:t>
            </a: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zh-CN" altLang="en-US" sz="2400" b="1" dirty="0">
              <a:solidFill>
                <a:srgbClr val="C00000"/>
              </a:solidFill>
            </a:endParaRPr>
          </a:p>
        </p:txBody>
      </p:sp>
      <p:sp>
        <p:nvSpPr>
          <p:cNvPr id="30" name="矩形 2"/>
          <p:cNvSpPr/>
          <p:nvPr/>
        </p:nvSpPr>
        <p:spPr>
          <a:xfrm>
            <a:off x="7419431" y="446404"/>
            <a:ext cx="4191544" cy="153638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t>
            </a:r>
            <a:r>
              <a:rPr lang="en-US" altLang="zh-CN" dirty="0" smtClean="0">
                <a:solidFill>
                  <a:schemeClr val="tx1"/>
                </a:solidFill>
              </a:rPr>
              <a:t>conditions</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31" name="矩形 28"/>
          <p:cNvSpPr/>
          <p:nvPr/>
        </p:nvSpPr>
        <p:spPr>
          <a:xfrm>
            <a:off x="7491439"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Gravity load</a:t>
            </a:r>
            <a:endParaRPr lang="zh-CN" altLang="en-US" dirty="0"/>
          </a:p>
        </p:txBody>
      </p:sp>
      <p:sp>
        <p:nvSpPr>
          <p:cNvPr id="32" name="矩形 30"/>
          <p:cNvSpPr/>
          <p:nvPr/>
        </p:nvSpPr>
        <p:spPr>
          <a:xfrm>
            <a:off x="9553575"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Wind load</a:t>
            </a:r>
            <a:endParaRPr lang="zh-CN" altLang="en-US" dirty="0"/>
          </a:p>
        </p:txBody>
      </p:sp>
      <p:sp>
        <p:nvSpPr>
          <p:cNvPr id="33" name="矩形 41"/>
          <p:cNvSpPr/>
          <p:nvPr/>
        </p:nvSpPr>
        <p:spPr>
          <a:xfrm>
            <a:off x="7491439"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Shock</a:t>
            </a:r>
            <a:endParaRPr lang="zh-CN" altLang="en-US" dirty="0"/>
          </a:p>
        </p:txBody>
      </p:sp>
      <p:sp>
        <p:nvSpPr>
          <p:cNvPr id="34" name="矩形 42"/>
          <p:cNvSpPr/>
          <p:nvPr/>
        </p:nvSpPr>
        <p:spPr>
          <a:xfrm>
            <a:off x="9553575"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Brake load</a:t>
            </a:r>
            <a:endParaRPr lang="zh-CN" altLang="en-US" dirty="0"/>
          </a:p>
        </p:txBody>
      </p:sp>
      <p:sp>
        <p:nvSpPr>
          <p:cNvPr id="35" name="矩形 50"/>
          <p:cNvSpPr/>
          <p:nvPr/>
        </p:nvSpPr>
        <p:spPr>
          <a:xfrm>
            <a:off x="7246049" y="2211387"/>
            <a:ext cx="261178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Mechanics</a:t>
            </a:r>
          </a:p>
          <a:p>
            <a:pPr algn="ctr"/>
            <a:endParaRPr lang="en-US" altLang="zh-CN" dirty="0">
              <a:solidFill>
                <a:schemeClr val="tx1"/>
              </a:solidFill>
            </a:endParaRPr>
          </a:p>
          <a:p>
            <a:pPr algn="ctr"/>
            <a:endParaRPr lang="en-US" altLang="zh-CN" dirty="0"/>
          </a:p>
          <a:p>
            <a:pPr algn="ctr"/>
            <a:endParaRPr lang="en-US" altLang="zh-CN" dirty="0"/>
          </a:p>
          <a:p>
            <a:pPr algn="ctr"/>
            <a:endParaRPr lang="en-US" altLang="zh-CN" dirty="0"/>
          </a:p>
          <a:p>
            <a:pPr algn="ctr"/>
            <a:endParaRPr lang="en-US" altLang="zh-CN" dirty="0" smtClean="0"/>
          </a:p>
        </p:txBody>
      </p:sp>
      <p:sp>
        <p:nvSpPr>
          <p:cNvPr id="36" name="圆角矩形 51"/>
          <p:cNvSpPr/>
          <p:nvPr/>
        </p:nvSpPr>
        <p:spPr>
          <a:xfrm>
            <a:off x="7340459" y="2810742"/>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Compressive</a:t>
            </a:r>
            <a:endParaRPr lang="zh-CN" altLang="en-US" dirty="0"/>
          </a:p>
        </p:txBody>
      </p:sp>
      <p:sp>
        <p:nvSpPr>
          <p:cNvPr id="37" name="圆角矩形 52"/>
          <p:cNvSpPr/>
          <p:nvPr/>
        </p:nvSpPr>
        <p:spPr>
          <a:xfrm>
            <a:off x="7355311" y="34191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Bending</a:t>
            </a:r>
            <a:endParaRPr lang="zh-CN" altLang="en-US" dirty="0"/>
          </a:p>
        </p:txBody>
      </p:sp>
      <p:sp>
        <p:nvSpPr>
          <p:cNvPr id="38" name="圆角矩形 53"/>
          <p:cNvSpPr/>
          <p:nvPr/>
        </p:nvSpPr>
        <p:spPr>
          <a:xfrm>
            <a:off x="7375213" y="40287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Shearing</a:t>
            </a:r>
            <a:endParaRPr lang="zh-CN" altLang="en-US" dirty="0"/>
          </a:p>
        </p:txBody>
      </p:sp>
      <p:sp>
        <p:nvSpPr>
          <p:cNvPr id="39" name="矩形 54"/>
          <p:cNvSpPr/>
          <p:nvPr/>
        </p:nvSpPr>
        <p:spPr>
          <a:xfrm>
            <a:off x="7322793" y="4852634"/>
            <a:ext cx="2611782" cy="299755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Material</a:t>
            </a:r>
            <a:endParaRPr lang="en-US" altLang="zh-CN" dirty="0" smtClean="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40" name="圆角矩形 55"/>
          <p:cNvSpPr/>
          <p:nvPr/>
        </p:nvSpPr>
        <p:spPr>
          <a:xfrm>
            <a:off x="7417203" y="5526088"/>
            <a:ext cx="2305252" cy="5973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Steel</a:t>
            </a:r>
            <a:endParaRPr lang="zh-CN" altLang="en-US" dirty="0"/>
          </a:p>
        </p:txBody>
      </p:sp>
      <p:sp>
        <p:nvSpPr>
          <p:cNvPr id="41" name="圆角矩形 56"/>
          <p:cNvSpPr/>
          <p:nvPr/>
        </p:nvSpPr>
        <p:spPr>
          <a:xfrm>
            <a:off x="7432055" y="61774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Reinforced concrete</a:t>
            </a:r>
            <a:endParaRPr lang="zh-CN" altLang="en-US" dirty="0"/>
          </a:p>
        </p:txBody>
      </p:sp>
      <p:sp>
        <p:nvSpPr>
          <p:cNvPr id="42" name="圆角矩形 57"/>
          <p:cNvSpPr/>
          <p:nvPr/>
        </p:nvSpPr>
        <p:spPr>
          <a:xfrm>
            <a:off x="7451957" y="70156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Prestressed</a:t>
            </a:r>
            <a:r>
              <a:rPr lang="en-US" altLang="zh-CN" dirty="0"/>
              <a:t> concrete</a:t>
            </a:r>
            <a:endParaRPr lang="zh-CN" altLang="en-US" dirty="0"/>
          </a:p>
        </p:txBody>
      </p:sp>
      <p:sp>
        <p:nvSpPr>
          <p:cNvPr id="43" name="矩形 58"/>
          <p:cNvSpPr/>
          <p:nvPr/>
        </p:nvSpPr>
        <p:spPr>
          <a:xfrm>
            <a:off x="10010775" y="5335587"/>
            <a:ext cx="187079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Foundation </a:t>
            </a:r>
            <a:r>
              <a:rPr lang="en-US" altLang="zh-CN" dirty="0" smtClean="0">
                <a:solidFill>
                  <a:schemeClr val="tx1"/>
                </a:solidFill>
              </a:rPr>
              <a:t>design</a:t>
            </a: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p:txBody>
      </p:sp>
      <p:sp>
        <p:nvSpPr>
          <p:cNvPr id="44" name="圆角矩形 59"/>
          <p:cNvSpPr/>
          <p:nvPr/>
        </p:nvSpPr>
        <p:spPr>
          <a:xfrm>
            <a:off x="10067931" y="61983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5" name="圆角矩形 60"/>
          <p:cNvSpPr/>
          <p:nvPr/>
        </p:nvSpPr>
        <p:spPr>
          <a:xfrm>
            <a:off x="10076118" y="66309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6" name="圆角矩形 61"/>
          <p:cNvSpPr/>
          <p:nvPr/>
        </p:nvSpPr>
        <p:spPr>
          <a:xfrm>
            <a:off x="10076118" y="70365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7" name="圆角矩形 62"/>
          <p:cNvSpPr/>
          <p:nvPr/>
        </p:nvSpPr>
        <p:spPr>
          <a:xfrm>
            <a:off x="10082609" y="74691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8" name="左右箭头 66"/>
          <p:cNvSpPr/>
          <p:nvPr/>
        </p:nvSpPr>
        <p:spPr>
          <a:xfrm>
            <a:off x="5478884" y="2744787"/>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左右箭头 66"/>
          <p:cNvSpPr/>
          <p:nvPr/>
        </p:nvSpPr>
        <p:spPr>
          <a:xfrm>
            <a:off x="5500635" y="6661516"/>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左右箭头 66"/>
          <p:cNvSpPr/>
          <p:nvPr/>
        </p:nvSpPr>
        <p:spPr>
          <a:xfrm>
            <a:off x="5421165" y="7633893"/>
            <a:ext cx="156336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右箭头 68"/>
          <p:cNvSpPr/>
          <p:nvPr/>
        </p:nvSpPr>
        <p:spPr>
          <a:xfrm>
            <a:off x="7911997" y="8573670"/>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8575" y="300663"/>
            <a:ext cx="923330" cy="3663324"/>
          </a:xfrm>
          <a:prstGeom prst="rect">
            <a:avLst/>
          </a:prstGeom>
          <a:noFill/>
        </p:spPr>
        <p:txBody>
          <a:bodyPr vert="eaVert" wrap="square" rtlCol="0">
            <a:spAutoFit/>
          </a:bodyPr>
          <a:lstStyle/>
          <a:p>
            <a:r>
              <a:rPr lang="en-US" altLang="zh-CN" sz="4800" dirty="0" smtClean="0">
                <a:solidFill>
                  <a:srgbClr val="C00000"/>
                </a:solidFill>
              </a:rPr>
              <a:t>Work Flow</a:t>
            </a:r>
            <a:endParaRPr lang="zh-CN" altLang="en-US" sz="4800" dirty="0">
              <a:solidFill>
                <a:srgbClr val="C00000"/>
              </a:solidFill>
            </a:endParaRPr>
          </a:p>
        </p:txBody>
      </p:sp>
      <p:sp>
        <p:nvSpPr>
          <p:cNvPr id="53" name="下箭头 40"/>
          <p:cNvSpPr/>
          <p:nvPr/>
        </p:nvSpPr>
        <p:spPr>
          <a:xfrm>
            <a:off x="8172454" y="815608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446855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Q &amp; A</a:t>
            </a:r>
            <a:endParaRPr lang="en-US" dirty="0"/>
          </a:p>
        </p:txBody>
      </p:sp>
    </p:spTree>
    <p:extLst>
      <p:ext uri="{BB962C8B-B14F-4D97-AF65-F5344CB8AC3E}">
        <p14:creationId xmlns:p14="http://schemas.microsoft.com/office/powerpoint/2010/main" val="130847060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Agenda</a:t>
            </a:r>
            <a:endParaRPr lang="en-US" dirty="0"/>
          </a:p>
        </p:txBody>
      </p:sp>
      <p:sp>
        <p:nvSpPr>
          <p:cNvPr id="3" name="Content Placeholder 2"/>
          <p:cNvSpPr>
            <a:spLocks noGrp="1"/>
          </p:cNvSpPr>
          <p:nvPr>
            <p:ph idx="1"/>
          </p:nvPr>
        </p:nvSpPr>
        <p:spPr/>
        <p:txBody>
          <a:bodyPr/>
          <a:lstStyle/>
          <a:p>
            <a:r>
              <a:rPr lang="en-US" dirty="0" smtClean="0"/>
              <a:t>Bridge types &amp; scope</a:t>
            </a:r>
          </a:p>
          <a:p>
            <a:r>
              <a:rPr lang="en-US" dirty="0" smtClean="0"/>
              <a:t>How </a:t>
            </a:r>
            <a:r>
              <a:rPr lang="en-US" dirty="0"/>
              <a:t>to design a </a:t>
            </a:r>
            <a:r>
              <a:rPr lang="en-US" dirty="0" smtClean="0"/>
              <a:t>bridge</a:t>
            </a:r>
          </a:p>
          <a:p>
            <a:r>
              <a:rPr lang="en-US" dirty="0"/>
              <a:t>What can </a:t>
            </a:r>
            <a:r>
              <a:rPr lang="en-US" dirty="0" smtClean="0"/>
              <a:t>Civil 3D </a:t>
            </a:r>
            <a:r>
              <a:rPr lang="en-US" dirty="0"/>
              <a:t>do in the bridge </a:t>
            </a:r>
            <a:r>
              <a:rPr lang="en-US" dirty="0" smtClean="0"/>
              <a:t>designing</a:t>
            </a:r>
          </a:p>
          <a:p>
            <a:pPr lvl="1"/>
            <a:r>
              <a:rPr lang="en-US" dirty="0" smtClean="0"/>
              <a:t>Proposed Work </a:t>
            </a:r>
            <a:r>
              <a:rPr lang="en-US" dirty="0"/>
              <a:t>Flow of Modeling</a:t>
            </a:r>
          </a:p>
          <a:p>
            <a:pPr lvl="1"/>
            <a:r>
              <a:rPr lang="en-US" dirty="0"/>
              <a:t>Structure Analysis</a:t>
            </a:r>
          </a:p>
          <a:p>
            <a:pPr lvl="1"/>
            <a:r>
              <a:rPr lang="en-US" dirty="0"/>
              <a:t>Drawings &amp; Reports</a:t>
            </a:r>
          </a:p>
          <a:p>
            <a:r>
              <a:rPr lang="en-US" dirty="0" smtClean="0"/>
              <a:t>Overview</a:t>
            </a:r>
          </a:p>
        </p:txBody>
      </p:sp>
    </p:spTree>
    <p:extLst>
      <p:ext uri="{BB962C8B-B14F-4D97-AF65-F5344CB8AC3E}">
        <p14:creationId xmlns:p14="http://schemas.microsoft.com/office/powerpoint/2010/main" val="32542679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Types</a:t>
            </a:r>
            <a:endParaRPr lang="en-US" dirty="0"/>
          </a:p>
        </p:txBody>
      </p:sp>
      <p:sp>
        <p:nvSpPr>
          <p:cNvPr id="3" name="Content Placeholder 2"/>
          <p:cNvSpPr>
            <a:spLocks noGrp="1"/>
          </p:cNvSpPr>
          <p:nvPr>
            <p:ph idx="1"/>
          </p:nvPr>
        </p:nvSpPr>
        <p:spPr/>
        <p:txBody>
          <a:bodyPr/>
          <a:lstStyle/>
          <a:p>
            <a:r>
              <a:rPr lang="en-US" dirty="0">
                <a:solidFill>
                  <a:schemeClr val="accent1">
                    <a:lumMod val="40000"/>
                    <a:lumOff val="60000"/>
                  </a:schemeClr>
                </a:solidFill>
              </a:rPr>
              <a:t>Arch </a:t>
            </a:r>
            <a:r>
              <a:rPr lang="en-US" dirty="0" smtClean="0">
                <a:solidFill>
                  <a:schemeClr val="accent1">
                    <a:lumMod val="40000"/>
                    <a:lumOff val="60000"/>
                  </a:schemeClr>
                </a:solidFill>
              </a:rPr>
              <a:t>Bridge</a:t>
            </a:r>
          </a:p>
          <a:p>
            <a:r>
              <a:rPr lang="en-US" dirty="0"/>
              <a:t>Suspension </a:t>
            </a:r>
            <a:r>
              <a:rPr lang="en-US" dirty="0" smtClean="0"/>
              <a:t>Bridge</a:t>
            </a:r>
          </a:p>
          <a:p>
            <a:r>
              <a:rPr lang="en-US" dirty="0"/>
              <a:t>Cable-stayed </a:t>
            </a:r>
            <a:r>
              <a:rPr lang="en-US" dirty="0" smtClean="0"/>
              <a:t>Bridge</a:t>
            </a:r>
          </a:p>
          <a:p>
            <a:r>
              <a:rPr lang="en-US" dirty="0"/>
              <a:t>Continuous </a:t>
            </a:r>
            <a:r>
              <a:rPr lang="en-US" dirty="0" smtClean="0"/>
              <a:t>Tress Bridge</a:t>
            </a:r>
            <a:endParaRPr lang="en-US" dirty="0"/>
          </a:p>
        </p:txBody>
      </p:sp>
      <p:pic>
        <p:nvPicPr>
          <p:cNvPr id="4" name="Picture 2" descr="http://yuchen.10588.com/wp-content/uploads/2009/11/3313423566_b38904869d_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5322" y="1326752"/>
            <a:ext cx="7478713" cy="56090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le:Fredrikstad BridgeacrossGlomma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275" y="4344987"/>
            <a:ext cx="7277100" cy="484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22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93725" y="364254"/>
            <a:ext cx="11762080" cy="1417320"/>
          </a:xfrm>
        </p:spPr>
        <p:txBody>
          <a:bodyPr/>
          <a:lstStyle/>
          <a:p>
            <a:r>
              <a:rPr lang="en-US" dirty="0" smtClean="0"/>
              <a:t>Bridge Types</a:t>
            </a:r>
            <a:endParaRPr lang="en-US" dirty="0"/>
          </a:p>
        </p:txBody>
      </p:sp>
      <p:sp>
        <p:nvSpPr>
          <p:cNvPr id="7" name="Content Placeholder 2"/>
          <p:cNvSpPr>
            <a:spLocks noGrp="1"/>
          </p:cNvSpPr>
          <p:nvPr>
            <p:ph idx="1"/>
          </p:nvPr>
        </p:nvSpPr>
        <p:spPr>
          <a:xfrm>
            <a:off x="593725" y="2146491"/>
            <a:ext cx="11762080" cy="6699652"/>
          </a:xfrm>
        </p:spPr>
        <p:txBody>
          <a:bodyPr/>
          <a:lstStyle/>
          <a:p>
            <a:r>
              <a:rPr lang="en-US" dirty="0"/>
              <a:t>Arch </a:t>
            </a:r>
            <a:r>
              <a:rPr lang="en-US" dirty="0" smtClean="0"/>
              <a:t>Bridge</a:t>
            </a:r>
          </a:p>
          <a:p>
            <a:r>
              <a:rPr lang="en-US" dirty="0">
                <a:solidFill>
                  <a:schemeClr val="accent1">
                    <a:lumMod val="40000"/>
                    <a:lumOff val="60000"/>
                  </a:schemeClr>
                </a:solidFill>
              </a:rPr>
              <a:t>Suspension </a:t>
            </a:r>
            <a:r>
              <a:rPr lang="en-US" dirty="0" smtClean="0">
                <a:solidFill>
                  <a:schemeClr val="accent1">
                    <a:lumMod val="40000"/>
                    <a:lumOff val="60000"/>
                  </a:schemeClr>
                </a:solidFill>
              </a:rPr>
              <a:t>Bridge</a:t>
            </a:r>
          </a:p>
          <a:p>
            <a:r>
              <a:rPr lang="en-US" dirty="0"/>
              <a:t>Cable-stayed </a:t>
            </a:r>
            <a:r>
              <a:rPr lang="en-US" dirty="0" smtClean="0"/>
              <a:t>Bridge</a:t>
            </a:r>
          </a:p>
          <a:p>
            <a:r>
              <a:rPr lang="en-US" dirty="0"/>
              <a:t>Continuous Tress Bridge</a:t>
            </a:r>
          </a:p>
        </p:txBody>
      </p:sp>
      <p:pic>
        <p:nvPicPr>
          <p:cNvPr id="4098" name="Picture 2" descr="汕头海湾大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1068387"/>
            <a:ext cx="6172200" cy="4436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Bosphorus Bridge Nigh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5792787"/>
            <a:ext cx="12149249" cy="309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68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1+#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solidFill>
                  <a:schemeClr val="accent1">
                    <a:lumMod val="40000"/>
                    <a:lumOff val="60000"/>
                  </a:schemeClr>
                </a:solidFill>
              </a:rPr>
              <a:t>Cable-stayed </a:t>
            </a:r>
            <a:r>
              <a:rPr lang="en-US" dirty="0" smtClean="0">
                <a:solidFill>
                  <a:schemeClr val="accent1">
                    <a:lumMod val="40000"/>
                    <a:lumOff val="60000"/>
                  </a:schemeClr>
                </a:solidFill>
              </a:rPr>
              <a:t>Bridge</a:t>
            </a:r>
          </a:p>
          <a:p>
            <a:r>
              <a:rPr lang="en-US" dirty="0"/>
              <a:t>Continuous Tress Bridge</a:t>
            </a:r>
          </a:p>
        </p:txBody>
      </p:sp>
      <p:pic>
        <p:nvPicPr>
          <p:cNvPr id="6147" name="Picture 3" descr="C:\Users\huangt\Downloads\Bridge\Pictures\上海杨浦大桥,双塔双索面钢筋混凝土和钢叠合梁斜拉桥结构.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775" y="211991"/>
            <a:ext cx="4908659" cy="69130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Rama VIII Bridge at nigh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4299700"/>
            <a:ext cx="6934200" cy="5105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68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1+#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 &amp; Scope</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t>Cable-stayed </a:t>
            </a:r>
            <a:r>
              <a:rPr lang="en-US" dirty="0" smtClean="0"/>
              <a:t>Bridge</a:t>
            </a:r>
          </a:p>
          <a:p>
            <a:r>
              <a:rPr lang="en-US" dirty="0">
                <a:solidFill>
                  <a:schemeClr val="accent1">
                    <a:lumMod val="40000"/>
                    <a:lumOff val="60000"/>
                  </a:schemeClr>
                </a:solidFill>
              </a:rPr>
              <a:t>Continuous </a:t>
            </a:r>
            <a:r>
              <a:rPr lang="en-US" kern="1200" dirty="0" smtClean="0">
                <a:solidFill>
                  <a:schemeClr val="accent1">
                    <a:lumMod val="40000"/>
                    <a:lumOff val="60000"/>
                  </a:schemeClr>
                </a:solidFill>
              </a:rPr>
              <a:t>Truss</a:t>
            </a:r>
            <a:r>
              <a:rPr lang="en-US" kern="1200" dirty="0" smtClean="0">
                <a:solidFill>
                  <a:schemeClr val="tx1"/>
                </a:solidFill>
              </a:rPr>
              <a:t> </a:t>
            </a:r>
            <a:r>
              <a:rPr lang="en-US" dirty="0" smtClean="0">
                <a:solidFill>
                  <a:schemeClr val="accent1">
                    <a:lumMod val="40000"/>
                    <a:lumOff val="60000"/>
                  </a:schemeClr>
                </a:solidFill>
              </a:rPr>
              <a:t>Bridge</a:t>
            </a:r>
            <a:endParaRPr lang="en-US" dirty="0">
              <a:solidFill>
                <a:schemeClr val="accent1">
                  <a:lumMod val="40000"/>
                  <a:lumOff val="60000"/>
                </a:schemeClr>
              </a:solidFill>
            </a:endParaRPr>
          </a:p>
        </p:txBody>
      </p:sp>
      <p:pic>
        <p:nvPicPr>
          <p:cNvPr id="5122" name="Picture 2" descr="http://t1.gstatic.com/images?q=tbn:ANd9GcRumCg8koc93FBv5KqeUxbvI9t_Vz7gcXuND3VphEwU73JPuAXsq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75" y="1041072"/>
            <a:ext cx="510622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uangt\Downloads\Bridge\Pictures\舟山跨海大桥.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320" y="3963271"/>
            <a:ext cx="7057383" cy="49530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uangt\Downloads\Bridge Reference\Pic\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75" y="5082457"/>
            <a:ext cx="5198470" cy="345352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huangt\Downloads\Bridge Reference\Pic\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329" y="4390523"/>
            <a:ext cx="6985000" cy="4508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4375" y="3713301"/>
            <a:ext cx="7848600" cy="707886"/>
          </a:xfrm>
          <a:prstGeom prst="rect">
            <a:avLst/>
          </a:prstGeom>
          <a:noFill/>
          <a:ln>
            <a:noFill/>
          </a:ln>
        </p:spPr>
        <p:txBody>
          <a:bodyPr wrap="square" rtlCol="0">
            <a:spAutoFit/>
          </a:bodyPr>
          <a:lstStyle/>
          <a:p>
            <a:r>
              <a:rPr lang="en-US" sz="4000" dirty="0" smtClean="0">
                <a:solidFill>
                  <a:srgbClr val="FF0000"/>
                </a:solidFill>
              </a:rPr>
              <a:t>                                  ------  Scope</a:t>
            </a:r>
          </a:p>
        </p:txBody>
      </p:sp>
    </p:spTree>
    <p:extLst>
      <p:ext uri="{BB962C8B-B14F-4D97-AF65-F5344CB8AC3E}">
        <p14:creationId xmlns:p14="http://schemas.microsoft.com/office/powerpoint/2010/main" val="160584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25"/>
                                        </p:tgtEl>
                                        <p:attrNameLst>
                                          <p:attrName>style.visibility</p:attrName>
                                        </p:attrNameLst>
                                      </p:cBhvr>
                                      <p:to>
                                        <p:strVal val="visible"/>
                                      </p:to>
                                    </p:set>
                                    <p:anim calcmode="lin" valueType="num">
                                      <p:cBhvr additive="base">
                                        <p:cTn id="13" dur="500" fill="hold"/>
                                        <p:tgtEl>
                                          <p:spTgt spid="5125"/>
                                        </p:tgtEl>
                                        <p:attrNameLst>
                                          <p:attrName>ppt_x</p:attrName>
                                        </p:attrNameLst>
                                      </p:cBhvr>
                                      <p:tavLst>
                                        <p:tav tm="0">
                                          <p:val>
                                            <p:strVal val="0-#ppt_w/2"/>
                                          </p:val>
                                        </p:tav>
                                        <p:tav tm="100000">
                                          <p:val>
                                            <p:strVal val="#ppt_x"/>
                                          </p:val>
                                        </p:tav>
                                      </p:tavLst>
                                    </p:anim>
                                    <p:anim calcmode="lin" valueType="num">
                                      <p:cBhvr additive="base">
                                        <p:cTn id="14" dur="500" fill="hold"/>
                                        <p:tgtEl>
                                          <p:spTgt spid="51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27"/>
                                        </p:tgtEl>
                                        <p:attrNameLst>
                                          <p:attrName>style.visibility</p:attrName>
                                        </p:attrNameLst>
                                      </p:cBhvr>
                                      <p:to>
                                        <p:strVal val="visible"/>
                                      </p:to>
                                    </p:set>
                                    <p:animEffect transition="in" filter="fade">
                                      <p:cBhvr>
                                        <p:cTn id="25" dur="500"/>
                                        <p:tgtEl>
                                          <p:spTgt spid="512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mph" presetSubtype="0" fill="hold" nodeType="clickEffect">
                                  <p:stCondLst>
                                    <p:cond delay="0"/>
                                  </p:stCondLst>
                                  <p:iterate type="lt">
                                    <p:tmPct val="4000"/>
                                  </p:iterate>
                                  <p:childTnLst>
                                    <p:set>
                                      <p:cBhvr override="childStyle">
                                        <p:cTn id="29" dur="500" fill="hold"/>
                                        <p:tgtEl>
                                          <p:spTgt spid="5">
                                            <p:txEl>
                                              <p:pRg st="3" end="3"/>
                                            </p:txEl>
                                          </p:spTgt>
                                        </p:tgtEl>
                                        <p:attrNameLst>
                                          <p:attrName>style.color</p:attrName>
                                        </p:attrNameLst>
                                      </p:cBhvr>
                                      <p:to>
                                        <p:clrVal>
                                          <a:schemeClr val="accent2"/>
                                        </p:clrVal>
                                      </p:to>
                                    </p:set>
                                    <p:set>
                                      <p:cBhvr>
                                        <p:cTn id="30" dur="500" fill="hold"/>
                                        <p:tgtEl>
                                          <p:spTgt spid="5">
                                            <p:txEl>
                                              <p:pRg st="3" end="3"/>
                                            </p:txEl>
                                          </p:spTgt>
                                        </p:tgtEl>
                                        <p:attrNameLst>
                                          <p:attrName>fillcolor</p:attrName>
                                        </p:attrNameLst>
                                      </p:cBhvr>
                                      <p:to>
                                        <p:clrVal>
                                          <a:schemeClr val="accent2"/>
                                        </p:clrVal>
                                      </p:to>
                                    </p:set>
                                    <p:set>
                                      <p:cBhvr>
                                        <p:cTn id="31" dur="500" fill="hold"/>
                                        <p:tgtEl>
                                          <p:spTgt spid="5">
                                            <p:txEl>
                                              <p:pRg st="3" end="3"/>
                                            </p:txEl>
                                          </p:spTgt>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design a </a:t>
            </a:r>
            <a:r>
              <a:rPr lang="en-US" dirty="0" smtClean="0"/>
              <a:t>bridge </a:t>
            </a:r>
            <a:endParaRPr lang="en-US" dirty="0"/>
          </a:p>
        </p:txBody>
      </p:sp>
      <p:sp>
        <p:nvSpPr>
          <p:cNvPr id="4" name="Rectangle 2"/>
          <p:cNvSpPr>
            <a:spLocks noChangeArrowheads="1"/>
          </p:cNvSpPr>
          <p:nvPr/>
        </p:nvSpPr>
        <p:spPr bwMode="auto">
          <a:xfrm>
            <a:off x="0" y="0"/>
            <a:ext cx="13011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103674022"/>
              </p:ext>
            </p:extLst>
          </p:nvPr>
        </p:nvGraphicFramePr>
        <p:xfrm>
          <a:off x="2257425" y="1711891"/>
          <a:ext cx="7905750" cy="7174381"/>
        </p:xfrm>
        <a:graphic>
          <a:graphicData uri="http://schemas.openxmlformats.org/presentationml/2006/ole">
            <mc:AlternateContent xmlns:mc="http://schemas.openxmlformats.org/markup-compatibility/2006">
              <mc:Choice xmlns:v="urn:schemas-microsoft-com:vml" Requires="v">
                <p:oleObj spid="_x0000_s2131" r:id="rId4" imgW="4320895" imgH="3920947" progId="Visio.Drawing.11">
                  <p:embed/>
                </p:oleObj>
              </mc:Choice>
              <mc:Fallback>
                <p:oleObj r:id="rId4" imgW="4320895" imgH="392094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711891"/>
                        <a:ext cx="7905750" cy="7174381"/>
                      </a:xfrm>
                      <a:prstGeom prst="rect">
                        <a:avLst/>
                      </a:prstGeom>
                      <a:noFill/>
                      <a:extLst/>
                    </p:spPr>
                  </p:pic>
                </p:oleObj>
              </mc:Fallback>
            </mc:AlternateContent>
          </a:graphicData>
        </a:graphic>
      </p:graphicFrame>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1011665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design a bridge </a:t>
            </a:r>
          </a:p>
        </p:txBody>
      </p:sp>
      <p:sp>
        <p:nvSpPr>
          <p:cNvPr id="3" name="Content Placeholder 2"/>
          <p:cNvSpPr>
            <a:spLocks noGrp="1"/>
          </p:cNvSpPr>
          <p:nvPr>
            <p:ph idx="1"/>
          </p:nvPr>
        </p:nvSpPr>
        <p:spPr/>
        <p:txBody>
          <a:bodyPr/>
          <a:lstStyle/>
          <a:p>
            <a:r>
              <a:rPr lang="en-US" dirty="0" smtClean="0"/>
              <a:t>Cooperation between road engineer and bridge engineer</a:t>
            </a:r>
          </a:p>
          <a:p>
            <a:endParaRPr lang="en-US" dirty="0" smtClean="0"/>
          </a:p>
          <a:p>
            <a:r>
              <a:rPr lang="en-US" dirty="0" smtClean="0"/>
              <a:t>Step 1</a:t>
            </a:r>
          </a:p>
          <a:p>
            <a:endParaRPr lang="en-US" dirty="0"/>
          </a:p>
          <a:p>
            <a:endParaRPr lang="en-US" dirty="0"/>
          </a:p>
          <a:p>
            <a:r>
              <a:rPr lang="en-US" dirty="0" smtClean="0"/>
              <a:t>Step 2</a:t>
            </a:r>
          </a:p>
          <a:p>
            <a:endParaRPr lang="en-US" dirty="0"/>
          </a:p>
          <a:p>
            <a:endParaRPr lang="en-US" dirty="0" smtClean="0"/>
          </a:p>
          <a:p>
            <a:r>
              <a:rPr lang="en-US" dirty="0" smtClean="0"/>
              <a:t>Aim</a:t>
            </a:r>
          </a:p>
        </p:txBody>
      </p:sp>
      <p:sp>
        <p:nvSpPr>
          <p:cNvPr id="4" name="Rounded Rectangle 3"/>
          <p:cNvSpPr/>
          <p:nvPr/>
        </p:nvSpPr>
        <p:spPr bwMode="auto">
          <a:xfrm>
            <a:off x="2543175" y="32019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Design Bridge</a:t>
            </a:r>
          </a:p>
        </p:txBody>
      </p:sp>
      <p:sp>
        <p:nvSpPr>
          <p:cNvPr id="5" name="Rounded Rectangle 4"/>
          <p:cNvSpPr/>
          <p:nvPr/>
        </p:nvSpPr>
        <p:spPr bwMode="auto">
          <a:xfrm>
            <a:off x="2543175" y="48021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Design Road</a:t>
            </a:r>
          </a:p>
        </p:txBody>
      </p:sp>
      <p:sp>
        <p:nvSpPr>
          <p:cNvPr id="6" name="Rounded Rectangle 5"/>
          <p:cNvSpPr/>
          <p:nvPr/>
        </p:nvSpPr>
        <p:spPr bwMode="auto">
          <a:xfrm>
            <a:off x="2390775" y="6426720"/>
            <a:ext cx="3505200" cy="1219200"/>
          </a:xfrm>
          <a:prstGeom prst="roundRect">
            <a:avLst/>
          </a:prstGeom>
          <a:solidFill>
            <a:schemeClr val="accent1">
              <a:lumMod val="40000"/>
              <a:lumOff val="6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Save the construction cost</a:t>
            </a:r>
          </a:p>
        </p:txBody>
      </p:sp>
      <p:sp>
        <p:nvSpPr>
          <p:cNvPr id="8" name="Rounded Rectangle 7"/>
          <p:cNvSpPr/>
          <p:nvPr/>
        </p:nvSpPr>
        <p:spPr bwMode="auto">
          <a:xfrm>
            <a:off x="7419975" y="32019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a:solidFill>
                  <a:srgbClr val="000000"/>
                </a:solidFill>
                <a:latin typeface="Gill Sans" charset="0"/>
                <a:ea typeface="ヒラギノ角ゴ Pro W3" charset="0"/>
                <a:cs typeface="ヒラギノ角ゴ Pro W3" charset="0"/>
                <a:sym typeface="Gill Sans" charset="0"/>
              </a:rPr>
              <a:t>Design Road</a:t>
            </a:r>
            <a:endPar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9" name="Rounded Rectangle 8"/>
          <p:cNvSpPr/>
          <p:nvPr/>
        </p:nvSpPr>
        <p:spPr bwMode="auto">
          <a:xfrm>
            <a:off x="7419975" y="48021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smtClean="0">
                <a:solidFill>
                  <a:srgbClr val="000000"/>
                </a:solidFill>
                <a:latin typeface="Gill Sans" charset="0"/>
                <a:ea typeface="ヒラギノ角ゴ Pro W3" charset="0"/>
                <a:cs typeface="ヒラギノ角ゴ Pro W3" charset="0"/>
                <a:sym typeface="Gill Sans" charset="0"/>
              </a:rPr>
              <a:t>Design Bridge</a:t>
            </a:r>
            <a:endPar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0" name="Rounded Rectangle 9"/>
          <p:cNvSpPr/>
          <p:nvPr/>
        </p:nvSpPr>
        <p:spPr bwMode="auto">
          <a:xfrm>
            <a:off x="7038975" y="6426720"/>
            <a:ext cx="4114800" cy="1219200"/>
          </a:xfrm>
          <a:prstGeom prst="roundRect">
            <a:avLst/>
          </a:prstGeom>
          <a:solidFill>
            <a:schemeClr val="accent1">
              <a:lumMod val="40000"/>
              <a:lumOff val="6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smtClean="0">
                <a:solidFill>
                  <a:schemeClr val="bg1"/>
                </a:solidFill>
              </a:rPr>
              <a:t>Enhance </a:t>
            </a:r>
            <a:r>
              <a:rPr lang="en-US" sz="3200" dirty="0">
                <a:solidFill>
                  <a:schemeClr val="bg1"/>
                </a:solidFill>
              </a:rPr>
              <a:t>driving </a:t>
            </a:r>
            <a:r>
              <a:rPr lang="en-US" sz="3200" dirty="0" smtClean="0">
                <a:solidFill>
                  <a:schemeClr val="bg1"/>
                </a:solidFill>
              </a:rPr>
              <a:t>comfort and security</a:t>
            </a:r>
            <a:endParaRPr kumimoji="0" lang="en-US" sz="3200" b="0" i="0" u="none" strike="noStrike" cap="none" normalizeH="0" baseline="0" dirty="0" smtClean="0">
              <a:ln>
                <a:noFill/>
              </a:ln>
              <a:solidFill>
                <a:schemeClr val="bg1"/>
              </a:solidFill>
              <a:effectLst/>
              <a:latin typeface="Gill Sans" charset="0"/>
              <a:ea typeface="ヒラギノ角ゴ Pro W3" charset="0"/>
              <a:cs typeface="ヒラギノ角ゴ Pro W3" charset="0"/>
              <a:sym typeface="Gill Sans" charset="0"/>
            </a:endParaRPr>
          </a:p>
        </p:txBody>
      </p:sp>
      <p:sp>
        <p:nvSpPr>
          <p:cNvPr id="11" name="Down Arrow 10"/>
          <p:cNvSpPr/>
          <p:nvPr/>
        </p:nvSpPr>
        <p:spPr bwMode="auto">
          <a:xfrm>
            <a:off x="3914775" y="3963987"/>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2" name="Down Arrow 11"/>
          <p:cNvSpPr/>
          <p:nvPr/>
        </p:nvSpPr>
        <p:spPr bwMode="auto">
          <a:xfrm>
            <a:off x="8905875" y="3988320"/>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3" name="Down Arrow 12"/>
          <p:cNvSpPr/>
          <p:nvPr/>
        </p:nvSpPr>
        <p:spPr bwMode="auto">
          <a:xfrm>
            <a:off x="3914775" y="5564187"/>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4" name="Down Arrow 13"/>
          <p:cNvSpPr/>
          <p:nvPr/>
        </p:nvSpPr>
        <p:spPr bwMode="auto">
          <a:xfrm>
            <a:off x="8905875" y="5588520"/>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Tree>
    <p:extLst>
      <p:ext uri="{BB962C8B-B14F-4D97-AF65-F5344CB8AC3E}">
        <p14:creationId xmlns:p14="http://schemas.microsoft.com/office/powerpoint/2010/main" val="292500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2"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DSK_Blac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Functional_x0020_Area xmlns="ee014d33-f205-4a05-bc9b-54428b70ff87">3</Functional_x0020_Area>
    <Subfeature xmlns="ee014d33-f205-4a05-bc9b-54428b70ff87">1</Subfeature>
    <Doc_x0020_Status xmlns="ee014d33-f205-4a05-bc9b-54428b70ff87">Final</Doc_x0020_Status>
    <Feature xmlns="ee014d33-f205-4a05-bc9b-54428b70ff87">21</Feature>
    <Project xmlns="ee014d33-f205-4a05-bc9b-54428b70ff87">8</Project>
    <Doc_x0020_Type xmlns="ee014d33-f205-4a05-bc9b-54428b70ff87">17</Doc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A99429DCF3D040AD18CBF19F0FB0E3" ma:contentTypeVersion="11" ma:contentTypeDescription="Create a new document." ma:contentTypeScope="" ma:versionID="f27c50add4ccf62f87061816e27a5dce">
  <xsd:schema xmlns:xsd="http://www.w3.org/2001/XMLSchema" xmlns:p="http://schemas.microsoft.com/office/2006/metadata/properties" xmlns:ns2="ee014d33-f205-4a05-bc9b-54428b70ff87" targetNamespace="http://schemas.microsoft.com/office/2006/metadata/properties" ma:root="true" ma:fieldsID="29f84b02b4e19e4da3ecd85774bade0d" ns2:_="">
    <xsd:import namespace="ee014d33-f205-4a05-bc9b-54428b70ff87"/>
    <xsd:element name="properties">
      <xsd:complexType>
        <xsd:sequence>
          <xsd:element name="documentManagement">
            <xsd:complexType>
              <xsd:all>
                <xsd:element ref="ns2:Project"/>
                <xsd:element ref="ns2:Feature"/>
                <xsd:element ref="ns2:Subfeature"/>
                <xsd:element ref="ns2:Doc_x0020_Type"/>
                <xsd:element ref="ns2:Doc_x0020_Status"/>
                <xsd:element ref="ns2:Functional_x0020_Area"/>
              </xsd:all>
            </xsd:complexType>
          </xsd:element>
        </xsd:sequence>
      </xsd:complexType>
    </xsd:element>
  </xsd:schema>
  <xsd:schema xmlns:xsd="http://www.w3.org/2001/XMLSchema" xmlns:dms="http://schemas.microsoft.com/office/2006/documentManagement/types" targetNamespace="ee014d33-f205-4a05-bc9b-54428b70ff87" elementFormDefault="qualified">
    <xsd:import namespace="http://schemas.microsoft.com/office/2006/documentManagement/types"/>
    <xsd:element name="Project" ma:index="2" ma:displayName="Project" ma:list="{9283f676-4f4a-42f6-a9bb-fd582b939ffd}" ma:internalName="Project" ma:showField="Title">
      <xsd:simpleType>
        <xsd:restriction base="dms:Lookup"/>
      </xsd:simpleType>
    </xsd:element>
    <xsd:element name="Feature" ma:index="3" ma:displayName="Feature" ma:list="{563b52c0-0661-4a31-a732-a3602178af21}" ma:internalName="Feature" ma:showField="Title">
      <xsd:simpleType>
        <xsd:restriction base="dms:Lookup"/>
      </xsd:simpleType>
    </xsd:element>
    <xsd:element name="Subfeature" ma:index="4" ma:displayName="Subfeature" ma:list="{75e66cb2-7221-4705-8eeb-4e22a1ae8138}" ma:internalName="Subfeature" ma:readOnly="false" ma:showField="Title">
      <xsd:simpleType>
        <xsd:restriction base="dms:Lookup"/>
      </xsd:simpleType>
    </xsd:element>
    <xsd:element name="Doc_x0020_Type" ma:index="5" ma:displayName="Doc Type" ma:list="{1cd72599-78c3-4a92-b864-81b1d3235a60}" ma:internalName="Doc_x0020_Type" ma:readOnly="false" ma:showField="Title">
      <xsd:simpleType>
        <xsd:restriction base="dms:Lookup"/>
      </xsd:simpleType>
    </xsd:element>
    <xsd:element name="Doc_x0020_Status" ma:index="6" ma:displayName="Doc Status" ma:default="Draft" ma:format="Dropdown" ma:internalName="Doc_x0020_Status">
      <xsd:simpleType>
        <xsd:restriction base="dms:Choice">
          <xsd:enumeration value="Draft"/>
          <xsd:enumeration value="Final"/>
          <xsd:enumeration value="Scoped"/>
          <xsd:enumeration value="N/A"/>
        </xsd:restriction>
      </xsd:simpleType>
    </xsd:element>
    <xsd:element name="Functional_x0020_Area" ma:index="13" ma:displayName="Functional Area" ma:list="{e605475f-2a1e-45d4-8957-f8ee63c6fc39}" ma:internalName="Functional_x0020_Area"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42C6963-0519-424B-98C3-89F870EB2222}">
  <ds:schemaRefs>
    <ds:schemaRef ds:uri="http://schemas.microsoft.com/sharepoint/v3/contenttype/forms"/>
  </ds:schemaRefs>
</ds:datastoreItem>
</file>

<file path=customXml/itemProps2.xml><?xml version="1.0" encoding="utf-8"?>
<ds:datastoreItem xmlns:ds="http://schemas.openxmlformats.org/officeDocument/2006/customXml" ds:itemID="{34C755C8-7118-41D3-B9EA-482D608FFBB1}">
  <ds:schemaRefs>
    <ds:schemaRef ds:uri="http://www.w3.org/XML/1998/namespace"/>
    <ds:schemaRef ds:uri="http://schemas.microsoft.com/office/2006/metadata/properties"/>
    <ds:schemaRef ds:uri="http://schemas.openxmlformats.org/package/2006/metadata/core-properties"/>
    <ds:schemaRef ds:uri="http://purl.org/dc/elements/1.1/"/>
    <ds:schemaRef ds:uri="http://purl.org/dc/terms/"/>
    <ds:schemaRef ds:uri="http://schemas.microsoft.com/office/2006/documentManagement/types"/>
    <ds:schemaRef ds:uri="ee014d33-f205-4a05-bc9b-54428b70ff87"/>
    <ds:schemaRef ds:uri="http://purl.org/dc/dcmitype/"/>
  </ds:schemaRefs>
</ds:datastoreItem>
</file>

<file path=customXml/itemProps3.xml><?xml version="1.0" encoding="utf-8"?>
<ds:datastoreItem xmlns:ds="http://schemas.openxmlformats.org/officeDocument/2006/customXml" ds:itemID="{F602DA55-3A6D-450F-A4C8-AA195AABE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014d33-f205-4a05-bc9b-54428b70ff8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0</TotalTime>
  <Words>1590</Words>
  <Application>Microsoft Office PowerPoint</Application>
  <PresentationFormat>Custom</PresentationFormat>
  <Paragraphs>293</Paragraphs>
  <Slides>25</Slides>
  <Notes>23</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25</vt:i4>
      </vt:variant>
    </vt:vector>
  </HeadingPairs>
  <TitlesOfParts>
    <vt:vector size="29" baseType="lpstr">
      <vt:lpstr>ADSK_Dark</vt:lpstr>
      <vt:lpstr>ADSK_White</vt:lpstr>
      <vt:lpstr>ADSK_Black</vt:lpstr>
      <vt:lpstr>Visio.Drawing.11</vt:lpstr>
      <vt:lpstr>Bridge Design in AutoCAD Civil 3D</vt:lpstr>
      <vt:lpstr>Background</vt:lpstr>
      <vt:lpstr>Agenda</vt:lpstr>
      <vt:lpstr>Bridge Types</vt:lpstr>
      <vt:lpstr>Bridge Types</vt:lpstr>
      <vt:lpstr>Bridge Types</vt:lpstr>
      <vt:lpstr>Bridge Types &amp; Scope</vt:lpstr>
      <vt:lpstr>How to design a bridge </vt:lpstr>
      <vt:lpstr>How to design a bridge </vt:lpstr>
      <vt:lpstr>Proposed Work Flow in Civil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3D Architecture</dc:title>
  <dc:subject>template, PowerPoint, presentation, corporate template</dc:subject>
  <dc:creator/>
  <cp:keywords>template, PowerPoint, presentation, corporate template</cp:keywords>
  <cp:lastModifiedBy/>
  <cp:revision>1</cp:revision>
  <dcterms:created xsi:type="dcterms:W3CDTF">2009-04-08T04:13:08Z</dcterms:created>
  <dcterms:modified xsi:type="dcterms:W3CDTF">2011-08-03T06:22:00Z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0x01010023A99429DCF3D040AD18CBF19F0FB0E3</vt:lpwstr>
  </property>
  <property fmtid="{D5CDD505-2E9C-101B-9397-08002B2CF9AE}" pid="3" name="Date Published">
    <vt:lpwstr>2010-01-14T03:00:00-05:00</vt:lpwstr>
  </property>
  <property fmtid="{D5CDD505-2E9C-101B-9397-08002B2CF9AE}" pid="4" name="Image">
    <vt:lpwstr/>
  </property>
  <property fmtid="{D5CDD505-2E9C-101B-9397-08002B2CF9AE}" pid="5" name="Business and Industry">
    <vt:lpwstr>AEC IM PLG</vt:lpwstr>
  </property>
  <property fmtid="{D5CDD505-2E9C-101B-9397-08002B2CF9AE}" pid="6" name="Category">
    <vt:lpwstr>Civil 3D Architecture</vt:lpwstr>
  </property>
  <property fmtid="{D5CDD505-2E9C-101B-9397-08002B2CF9AE}" pid="7" name="Media Description">
    <vt:lpwstr>Basic overview of C3D architecture</vt:lpwstr>
  </property>
</Properties>
</file>